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1" r:id="rId6"/>
    <p:sldId id="263" r:id="rId7"/>
    <p:sldId id="265" r:id="rId8"/>
    <p:sldId id="451" r:id="rId9"/>
    <p:sldId id="264" r:id="rId10"/>
    <p:sldId id="379" r:id="rId11"/>
    <p:sldId id="268" r:id="rId12"/>
    <p:sldId id="269" r:id="rId13"/>
    <p:sldId id="270" r:id="rId14"/>
    <p:sldId id="453" r:id="rId15"/>
    <p:sldId id="271" r:id="rId16"/>
    <p:sldId id="274" r:id="rId17"/>
    <p:sldId id="275" r:id="rId18"/>
    <p:sldId id="277" r:id="rId19"/>
    <p:sldId id="278" r:id="rId20"/>
    <p:sldId id="279" r:id="rId21"/>
    <p:sldId id="359" r:id="rId22"/>
    <p:sldId id="280" r:id="rId23"/>
    <p:sldId id="281" r:id="rId24"/>
    <p:sldId id="284" r:id="rId25"/>
    <p:sldId id="287" r:id="rId26"/>
    <p:sldId id="358" r:id="rId27"/>
    <p:sldId id="286" r:id="rId28"/>
    <p:sldId id="288" r:id="rId29"/>
    <p:sldId id="289" r:id="rId30"/>
    <p:sldId id="455" r:id="rId31"/>
    <p:sldId id="293" r:id="rId32"/>
    <p:sldId id="294" r:id="rId33"/>
    <p:sldId id="364" r:id="rId34"/>
    <p:sldId id="295" r:id="rId35"/>
    <p:sldId id="296" r:id="rId36"/>
    <p:sldId id="297" r:id="rId37"/>
    <p:sldId id="361" r:id="rId38"/>
    <p:sldId id="298" r:id="rId39"/>
    <p:sldId id="299" r:id="rId40"/>
    <p:sldId id="300" r:id="rId41"/>
    <p:sldId id="301" r:id="rId42"/>
    <p:sldId id="302" r:id="rId43"/>
    <p:sldId id="303" r:id="rId44"/>
    <p:sldId id="304" r:id="rId45"/>
    <p:sldId id="305" r:id="rId46"/>
    <p:sldId id="306" r:id="rId47"/>
    <p:sldId id="307" r:id="rId48"/>
    <p:sldId id="308" r:id="rId49"/>
    <p:sldId id="311" r:id="rId50"/>
    <p:sldId id="312" r:id="rId51"/>
    <p:sldId id="313" r:id="rId52"/>
    <p:sldId id="314" r:id="rId53"/>
    <p:sldId id="315" r:id="rId54"/>
    <p:sldId id="316" r:id="rId55"/>
    <p:sldId id="318" r:id="rId56"/>
    <p:sldId id="319" r:id="rId57"/>
    <p:sldId id="526" r:id="rId58"/>
    <p:sldId id="527" r:id="rId59"/>
    <p:sldId id="528" r:id="rId60"/>
    <p:sldId id="555" r:id="rId61"/>
    <p:sldId id="529" r:id="rId62"/>
    <p:sldId id="320" r:id="rId63"/>
    <p:sldId id="362" r:id="rId64"/>
    <p:sldId id="322" r:id="rId65"/>
    <p:sldId id="324" r:id="rId66"/>
    <p:sldId id="325" r:id="rId67"/>
    <p:sldId id="290" r:id="rId68"/>
    <p:sldId id="291" r:id="rId69"/>
    <p:sldId id="330" r:id="rId70"/>
    <p:sldId id="333" r:id="rId71"/>
    <p:sldId id="334" r:id="rId72"/>
    <p:sldId id="337" r:id="rId73"/>
    <p:sldId id="370" r:id="rId74"/>
    <p:sldId id="331" r:id="rId75"/>
    <p:sldId id="335" r:id="rId76"/>
    <p:sldId id="338" r:id="rId77"/>
    <p:sldId id="368" r:id="rId78"/>
    <p:sldId id="369" r:id="rId79"/>
    <p:sldId id="374" r:id="rId80"/>
    <p:sldId id="375" r:id="rId81"/>
    <p:sldId id="376" r:id="rId82"/>
    <p:sldId id="377" r:id="rId83"/>
    <p:sldId id="378" r:id="rId84"/>
    <p:sldId id="525" r:id="rId85"/>
    <p:sldId id="524" r:id="rId86"/>
    <p:sldId id="356" r:id="rId8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82" autoAdjust="0"/>
    <p:restoredTop sz="94660"/>
  </p:normalViewPr>
  <p:slideViewPr>
    <p:cSldViewPr>
      <p:cViewPr varScale="1">
        <p:scale>
          <a:sx n="129" d="100"/>
          <a:sy n="129" d="100"/>
        </p:scale>
        <p:origin x="137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7DB7357-6168-4348-9AA6-14144ED5A20B}" type="doc">
      <dgm:prSet loTypeId="pyramid" loCatId="pyramid" qsTypeId="urn:microsoft.com/office/officeart/2005/8/quickstyle/simple3" qsCatId="simple" csTypeId="urn:microsoft.com/office/officeart/2005/8/colors/accent1_2" csCatId="accent1" phldr="0"/>
      <dgm:spPr/>
    </dgm:pt>
    <dgm:pt modelId="{0D5CC342-E700-4F12-88D9-3609A44E4D8F}">
      <dgm:prSet phldrT="[文本]" phldr="0" custT="0"/>
      <dgm:spPr/>
      <dgm:t>
        <a:bodyPr vert="horz" wrap="square"/>
        <a:p>
          <a:pPr>
            <a:lnSpc>
              <a:spcPct val="100000"/>
            </a:lnSpc>
            <a:spcBef>
              <a:spcPct val="0"/>
            </a:spcBef>
            <a:spcAft>
              <a:spcPct val="35000"/>
            </a:spcAft>
          </a:pPr>
          <a:r>
            <a:rPr lang="zh-CN" altLang="en-US"/>
            <a:t>应用</a:t>
          </a:r>
          <a:r>
            <a:rPr lang="zh-CN" altLang="en-US"/>
            <a:t>于</a:t>
          </a:r>
          <a:r>
            <a:rPr lang="zh-CN" altLang="en-US"/>
            <a:t>实际</a:t>
          </a:r>
          <a:r>
            <a:rPr lang="zh-CN" altLang="en-US"/>
            <a:t>问题</a:t>
          </a:r>
          <a:r>
            <a:rPr lang="zh-CN" altLang="en-US"/>
            <a:t/>
          </a:r>
          <a:endParaRPr lang="zh-CN" altLang="en-US"/>
        </a:p>
      </dgm:t>
    </dgm:pt>
    <dgm:pt modelId="{603EB85E-5429-437F-AED4-8963E51BDC3F}" cxnId="{12B589AA-430E-4261-94CC-8492645DB277}" type="parTrans">
      <dgm:prSet/>
      <dgm:spPr/>
    </dgm:pt>
    <dgm:pt modelId="{8AD87326-AD3E-4413-B5A8-34F28727CF9D}" cxnId="{12B589AA-430E-4261-94CC-8492645DB277}" type="sibTrans">
      <dgm:prSet/>
      <dgm:spPr/>
    </dgm:pt>
    <dgm:pt modelId="{964857A0-EE3B-4FB6-B68F-99FDA9EA0BF8}">
      <dgm:prSet phldrT="[文本]" phldr="0" custT="0"/>
      <dgm:spPr/>
      <dgm:t>
        <a:bodyPr vert="horz" wrap="square"/>
        <a:p>
          <a:pPr>
            <a:lnSpc>
              <a:spcPct val="100000"/>
            </a:lnSpc>
            <a:spcBef>
              <a:spcPct val="0"/>
            </a:spcBef>
            <a:spcAft>
              <a:spcPct val="35000"/>
            </a:spcAft>
          </a:pPr>
          <a:r>
            <a:rPr lang="zh-CN" altLang="en-US"/>
            <a:t>算法</a:t>
          </a:r>
          <a:r>
            <a:rPr lang="zh-CN" altLang="en-US"/>
            <a:t>的</a:t>
          </a:r>
          <a:r>
            <a:rPr lang="zh-CN" altLang="en-US"/>
            <a:t>编程</a:t>
          </a:r>
          <a:r>
            <a:rPr lang="zh-CN" altLang="en-US"/>
            <a:t>实现</a:t>
          </a:r>
          <a:r>
            <a:rPr lang="zh-CN" altLang="en-US"/>
            <a:t/>
          </a:r>
          <a:endParaRPr lang="zh-CN" altLang="en-US"/>
        </a:p>
      </dgm:t>
    </dgm:pt>
    <dgm:pt modelId="{AF096738-3511-4A94-AD57-45EB6703E7EE}" cxnId="{1AD6983C-4657-4314-BC95-B0B2B5C21F5A}" type="parTrans">
      <dgm:prSet/>
      <dgm:spPr/>
    </dgm:pt>
    <dgm:pt modelId="{F0FED80C-473D-4EE5-B294-335782A56FB8}" cxnId="{1AD6983C-4657-4314-BC95-B0B2B5C21F5A}" type="sibTrans">
      <dgm:prSet/>
      <dgm:spPr/>
    </dgm:pt>
    <dgm:pt modelId="{1D4E1CBF-51A2-45A7-B46A-2CDC365CFA32}">
      <dgm:prSet phldr="0" custT="0"/>
      <dgm:spPr/>
      <dgm:t>
        <a:bodyPr vert="horz" wrap="square"/>
        <a:p>
          <a:pPr>
            <a:lnSpc>
              <a:spcPct val="100000"/>
            </a:lnSpc>
            <a:spcBef>
              <a:spcPct val="0"/>
            </a:spcBef>
            <a:spcAft>
              <a:spcPct val="35000"/>
            </a:spcAft>
          </a:pPr>
          <a:r>
            <a:rPr lang="zh-CN"/>
            <a:t>掌握</a:t>
          </a:r>
          <a:r>
            <a:rPr lang="zh-CN"/>
            <a:t>算法</a:t>
          </a:r>
          <a:r>
            <a:rPr lang="zh-CN"/>
            <a:t>的</a:t>
          </a:r>
          <a:r>
            <a:rPr lang="zh-CN"/>
            <a:t>基本</a:t>
          </a:r>
          <a:r>
            <a:rPr lang="zh-CN"/>
            <a:t>思路</a:t>
          </a:r>
          <a:r>
            <a:rPr lang="zh-CN"/>
            <a:t/>
          </a:r>
          <a:endParaRPr lang="zh-CN"/>
        </a:p>
      </dgm:t>
    </dgm:pt>
    <dgm:pt modelId="{EED29A75-F821-4D0A-9A7A-71C5D9D975AC}" cxnId="{7E2BDD24-FF67-4ED9-98BC-E07726A46954}" type="parTrans">
      <dgm:prSet/>
      <dgm:spPr/>
    </dgm:pt>
    <dgm:pt modelId="{005491C5-E84F-4D25-BC54-08FB1FC32005}" cxnId="{7E2BDD24-FF67-4ED9-98BC-E07726A46954}" type="sibTrans">
      <dgm:prSet/>
      <dgm:spPr/>
    </dgm:pt>
    <dgm:pt modelId="{616917E7-A19B-468E-B568-EA7FEDDE3889}">
      <dgm:prSet phldrT="[文本]" phldr="0" custT="0"/>
      <dgm:spPr/>
      <dgm:t>
        <a:bodyPr vert="horz" wrap="square"/>
        <a:p>
          <a:pPr>
            <a:lnSpc>
              <a:spcPct val="100000"/>
            </a:lnSpc>
            <a:spcBef>
              <a:spcPct val="0"/>
            </a:spcBef>
            <a:spcAft>
              <a:spcPct val="35000"/>
            </a:spcAft>
          </a:pPr>
          <a:r>
            <a:rPr lang="zh-CN" altLang="en-US"/>
            <a:t>掌握</a:t>
          </a:r>
          <a:r>
            <a:rPr lang="zh-CN" altLang="en-US"/>
            <a:t>数据</a:t>
          </a:r>
          <a:r>
            <a:rPr lang="zh-CN" altLang="en-US"/>
            <a:t>结构</a:t>
          </a:r>
          <a:r>
            <a:rPr lang="zh-CN" altLang="en-US"/>
            <a:t>的</a:t>
          </a:r>
          <a:r>
            <a:rPr lang="zh-CN" altLang="en-US"/>
            <a:t>存储</a:t>
          </a:r>
          <a:r>
            <a:rPr lang="zh-CN" altLang="en-US"/>
            <a:t>结构</a:t>
          </a:r>
          <a:r>
            <a:rPr lang="zh-CN" altLang="en-US"/>
            <a:t/>
          </a:r>
          <a:endParaRPr lang="zh-CN" altLang="en-US"/>
        </a:p>
      </dgm:t>
    </dgm:pt>
    <dgm:pt modelId="{D4D12987-1F64-4393-9F88-42463D324266}" cxnId="{F8A24950-0650-446B-914A-756155EDDB17}" type="parTrans">
      <dgm:prSet/>
      <dgm:spPr/>
    </dgm:pt>
    <dgm:pt modelId="{C05F2118-4932-4EDF-8473-967897C57045}" cxnId="{F8A24950-0650-446B-914A-756155EDDB17}" type="sibTrans">
      <dgm:prSet/>
      <dgm:spPr/>
    </dgm:pt>
    <dgm:pt modelId="{D0C460E9-19F5-4159-9AEF-E1B797A7262B}" type="pres">
      <dgm:prSet presAssocID="{F7DB7357-6168-4348-9AA6-14144ED5A20B}" presName="compositeShape" presStyleCnt="0">
        <dgm:presLayoutVars>
          <dgm:dir/>
          <dgm:resizeHandles/>
        </dgm:presLayoutVars>
      </dgm:prSet>
      <dgm:spPr/>
    </dgm:pt>
    <dgm:pt modelId="{6F2447E4-83EA-413B-A65B-5349BB409B13}" type="pres">
      <dgm:prSet presAssocID="{F7DB7357-6168-4348-9AA6-14144ED5A20B}" presName="pyramid" presStyleLbl="node1" presStyleIdx="0" presStyleCnt="1"/>
      <dgm:spPr/>
    </dgm:pt>
    <dgm:pt modelId="{B5765EC1-DEEA-429B-8906-3852E3DECAE9}" type="pres">
      <dgm:prSet presAssocID="{F7DB7357-6168-4348-9AA6-14144ED5A20B}" presName="theList" presStyleCnt="0"/>
      <dgm:spPr/>
    </dgm:pt>
    <dgm:pt modelId="{B3540AFB-F078-4904-A74C-8438A955DD66}" type="pres">
      <dgm:prSet presAssocID="{0D5CC342-E700-4F12-88D9-3609A44E4D8F}" presName="aNode" presStyleLbl="fgAcc1" presStyleIdx="0" presStyleCnt="4">
        <dgm:presLayoutVars>
          <dgm:bulletEnabled val="1"/>
        </dgm:presLayoutVars>
      </dgm:prSet>
      <dgm:spPr/>
    </dgm:pt>
    <dgm:pt modelId="{98D91EF3-25E7-410F-A42A-162DF452BD65}" type="pres">
      <dgm:prSet presAssocID="{0D5CC342-E700-4F12-88D9-3609A44E4D8F}" presName="aSpace" presStyleCnt="0"/>
      <dgm:spPr/>
    </dgm:pt>
    <dgm:pt modelId="{498138EA-C963-4850-8045-CDC976043C77}" type="pres">
      <dgm:prSet presAssocID="{964857A0-EE3B-4FB6-B68F-99FDA9EA0BF8}" presName="aNode" presStyleLbl="fgAcc1" presStyleIdx="1" presStyleCnt="4">
        <dgm:presLayoutVars>
          <dgm:bulletEnabled val="1"/>
        </dgm:presLayoutVars>
      </dgm:prSet>
      <dgm:spPr/>
    </dgm:pt>
    <dgm:pt modelId="{9C2EE1BB-982C-4B23-9114-E2CF46CA718D}" type="pres">
      <dgm:prSet presAssocID="{964857A0-EE3B-4FB6-B68F-99FDA9EA0BF8}" presName="aSpace" presStyleCnt="0"/>
      <dgm:spPr/>
    </dgm:pt>
    <dgm:pt modelId="{7CE2D95A-E197-4136-88E3-73C3904C47C5}" type="pres">
      <dgm:prSet presAssocID="{1D4E1CBF-51A2-45A7-B46A-2CDC365CFA32}" presName="aNode" presStyleLbl="fgAcc1" presStyleIdx="2" presStyleCnt="4">
        <dgm:presLayoutVars>
          <dgm:bulletEnabled val="1"/>
        </dgm:presLayoutVars>
      </dgm:prSet>
      <dgm:spPr/>
    </dgm:pt>
    <dgm:pt modelId="{98882BA2-5EB9-43DF-98BD-5F300820CEF7}" type="pres">
      <dgm:prSet presAssocID="{1D4E1CBF-51A2-45A7-B46A-2CDC365CFA32}" presName="aSpace" presStyleCnt="0"/>
      <dgm:spPr/>
    </dgm:pt>
    <dgm:pt modelId="{FAEF4662-DA73-4491-A6C9-6C7A850FFB5F}" type="pres">
      <dgm:prSet presAssocID="{616917E7-A19B-468E-B568-EA7FEDDE3889}" presName="aNode" presStyleLbl="fgAcc1" presStyleIdx="3" presStyleCnt="4">
        <dgm:presLayoutVars>
          <dgm:bulletEnabled val="1"/>
        </dgm:presLayoutVars>
      </dgm:prSet>
      <dgm:spPr/>
    </dgm:pt>
    <dgm:pt modelId="{D1A2CD23-48D9-4591-B463-66F193FE07C2}" type="pres">
      <dgm:prSet presAssocID="{616917E7-A19B-468E-B568-EA7FEDDE3889}" presName="aSpace" presStyleCnt="0"/>
      <dgm:spPr/>
    </dgm:pt>
  </dgm:ptLst>
  <dgm:cxnLst>
    <dgm:cxn modelId="{12B589AA-430E-4261-94CC-8492645DB277}" srcId="{F7DB7357-6168-4348-9AA6-14144ED5A20B}" destId="{0D5CC342-E700-4F12-88D9-3609A44E4D8F}" srcOrd="0" destOrd="0" parTransId="{603EB85E-5429-437F-AED4-8963E51BDC3F}" sibTransId="{8AD87326-AD3E-4413-B5A8-34F28727CF9D}"/>
    <dgm:cxn modelId="{1AD6983C-4657-4314-BC95-B0B2B5C21F5A}" srcId="{F7DB7357-6168-4348-9AA6-14144ED5A20B}" destId="{964857A0-EE3B-4FB6-B68F-99FDA9EA0BF8}" srcOrd="1" destOrd="0" parTransId="{AF096738-3511-4A94-AD57-45EB6703E7EE}" sibTransId="{F0FED80C-473D-4EE5-B294-335782A56FB8}"/>
    <dgm:cxn modelId="{7E2BDD24-FF67-4ED9-98BC-E07726A46954}" srcId="{F7DB7357-6168-4348-9AA6-14144ED5A20B}" destId="{1D4E1CBF-51A2-45A7-B46A-2CDC365CFA32}" srcOrd="2" destOrd="0" parTransId="{EED29A75-F821-4D0A-9A7A-71C5D9D975AC}" sibTransId="{005491C5-E84F-4D25-BC54-08FB1FC32005}"/>
    <dgm:cxn modelId="{F8A24950-0650-446B-914A-756155EDDB17}" srcId="{F7DB7357-6168-4348-9AA6-14144ED5A20B}" destId="{616917E7-A19B-468E-B568-EA7FEDDE3889}" srcOrd="3" destOrd="0" parTransId="{D4D12987-1F64-4393-9F88-42463D324266}" sibTransId="{C05F2118-4932-4EDF-8473-967897C57045}"/>
    <dgm:cxn modelId="{70F05514-45F5-41CD-BE7F-B5FD24C334D0}" type="presOf" srcId="{F7DB7357-6168-4348-9AA6-14144ED5A20B}" destId="{D0C460E9-19F5-4159-9AEF-E1B797A7262B}" srcOrd="0" destOrd="0" presId="urn:microsoft.com/office/officeart/2005/8/layout/pyramid2"/>
    <dgm:cxn modelId="{AC9D1C65-AB9E-40CD-BC6F-DD339529792A}" type="presParOf" srcId="{D0C460E9-19F5-4159-9AEF-E1B797A7262B}" destId="{6F2447E4-83EA-413B-A65B-5349BB409B13}" srcOrd="0" destOrd="0" presId="urn:microsoft.com/office/officeart/2005/8/layout/pyramid2"/>
    <dgm:cxn modelId="{3EF1E796-4CD0-4BEA-8456-7036DC9C8B77}" type="presParOf" srcId="{D0C460E9-19F5-4159-9AEF-E1B797A7262B}" destId="{B5765EC1-DEEA-429B-8906-3852E3DECAE9}" srcOrd="1" destOrd="0" presId="urn:microsoft.com/office/officeart/2005/8/layout/pyramid2"/>
    <dgm:cxn modelId="{BA2F8465-552F-48D7-A626-18A9051E9B97}" type="presParOf" srcId="{B5765EC1-DEEA-429B-8906-3852E3DECAE9}" destId="{B3540AFB-F078-4904-A74C-8438A955DD66}" srcOrd="0" destOrd="1" presId="urn:microsoft.com/office/officeart/2005/8/layout/pyramid2"/>
    <dgm:cxn modelId="{3D99DBB4-9A6C-43FC-8608-260616DECBE6}" type="presOf" srcId="{0D5CC342-E700-4F12-88D9-3609A44E4D8F}" destId="{B3540AFB-F078-4904-A74C-8438A955DD66}" srcOrd="0" destOrd="0" presId="urn:microsoft.com/office/officeart/2005/8/layout/pyramid2"/>
    <dgm:cxn modelId="{DBE6915D-E997-40A2-B894-486F1BCBD944}" type="presParOf" srcId="{B5765EC1-DEEA-429B-8906-3852E3DECAE9}" destId="{98D91EF3-25E7-410F-A42A-162DF452BD65}" srcOrd="1" destOrd="1" presId="urn:microsoft.com/office/officeart/2005/8/layout/pyramid2"/>
    <dgm:cxn modelId="{3031A130-19EA-4D6A-863F-7DA5C2FCA62B}" type="presParOf" srcId="{B5765EC1-DEEA-429B-8906-3852E3DECAE9}" destId="{498138EA-C963-4850-8045-CDC976043C77}" srcOrd="2" destOrd="1" presId="urn:microsoft.com/office/officeart/2005/8/layout/pyramid2"/>
    <dgm:cxn modelId="{FB350A20-C7A7-44F4-9B99-7AA646A1D4F7}" type="presOf" srcId="{964857A0-EE3B-4FB6-B68F-99FDA9EA0BF8}" destId="{498138EA-C963-4850-8045-CDC976043C77}" srcOrd="0" destOrd="0" presId="urn:microsoft.com/office/officeart/2005/8/layout/pyramid2"/>
    <dgm:cxn modelId="{F8D40FD3-DA8C-4AE0-BE15-32023CEBCB1A}" type="presParOf" srcId="{B5765EC1-DEEA-429B-8906-3852E3DECAE9}" destId="{9C2EE1BB-982C-4B23-9114-E2CF46CA718D}" srcOrd="3" destOrd="1" presId="urn:microsoft.com/office/officeart/2005/8/layout/pyramid2"/>
    <dgm:cxn modelId="{F405B655-4FC0-46E2-A32E-CAFC47592EDF}" type="presParOf" srcId="{B5765EC1-DEEA-429B-8906-3852E3DECAE9}" destId="{7CE2D95A-E197-4136-88E3-73C3904C47C5}" srcOrd="4" destOrd="1" presId="urn:microsoft.com/office/officeart/2005/8/layout/pyramid2"/>
    <dgm:cxn modelId="{40D6356C-A6A4-4868-A463-6D95CE19C7C1}" type="presOf" srcId="{1D4E1CBF-51A2-45A7-B46A-2CDC365CFA32}" destId="{7CE2D95A-E197-4136-88E3-73C3904C47C5}" srcOrd="0" destOrd="0" presId="urn:microsoft.com/office/officeart/2005/8/layout/pyramid2"/>
    <dgm:cxn modelId="{CF65133A-71B0-4E0C-9BA6-52BFF19C2177}" type="presParOf" srcId="{B5765EC1-DEEA-429B-8906-3852E3DECAE9}" destId="{98882BA2-5EB9-43DF-98BD-5F300820CEF7}" srcOrd="5" destOrd="1" presId="urn:microsoft.com/office/officeart/2005/8/layout/pyramid2"/>
    <dgm:cxn modelId="{232297F5-7AC0-4BBE-AEE6-DC30C6E209AF}" type="presParOf" srcId="{B5765EC1-DEEA-429B-8906-3852E3DECAE9}" destId="{FAEF4662-DA73-4491-A6C9-6C7A850FFB5F}" srcOrd="6" destOrd="1" presId="urn:microsoft.com/office/officeart/2005/8/layout/pyramid2"/>
    <dgm:cxn modelId="{E69F792B-6281-41B4-9D41-1D87753E137C}" type="presOf" srcId="{616917E7-A19B-468E-B568-EA7FEDDE3889}" destId="{FAEF4662-DA73-4491-A6C9-6C7A850FFB5F}" srcOrd="0" destOrd="0" presId="urn:microsoft.com/office/officeart/2005/8/layout/pyramid2"/>
    <dgm:cxn modelId="{2F095F84-E47E-4819-B094-42981EEC052D}" type="presParOf" srcId="{B5765EC1-DEEA-429B-8906-3852E3DECAE9}" destId="{D1A2CD23-48D9-4591-B463-66F193FE07C2}" srcOrd="7" destOrd="1"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modelId="{6F2447E4-83EA-413B-A65B-5349BB409B13}">
      <dsp:nvSpPr>
        <dsp:cNvPr id="3" name="等腰三角形 2"/>
        <dsp:cNvSpPr/>
      </dsp:nvSpPr>
      <dsp:spPr bwMode="white">
        <a:xfrm>
          <a:off x="948388" y="0"/>
          <a:ext cx="5418455" cy="5418455"/>
        </a:xfrm>
        <a:prstGeom prst="triangle">
          <a:avLst/>
        </a:prstGeom>
        <a:sp3d prstMaterial="dkEdge">
          <a:bevelT w="8200" h="38100"/>
        </a:sp3d>
      </dsp:spPr>
      <dsp:style>
        <a:lnRef idx="0">
          <a:schemeClr val="lt1"/>
        </a:lnRef>
        <a:fillRef idx="2">
          <a:schemeClr val="accent1"/>
        </a:fillRef>
        <a:effectRef idx="1">
          <a:scrgbClr r="0" g="0" b="0"/>
        </a:effectRef>
        <a:fontRef idx="minor">
          <a:schemeClr val="dk1"/>
        </a:fontRef>
      </dsp:style>
      <dsp:txXfrm>
        <a:off x="948388" y="0"/>
        <a:ext cx="5418455" cy="5418455"/>
      </dsp:txXfrm>
    </dsp:sp>
    <dsp:sp modelId="{B3540AFB-F078-4904-A74C-8438A955DD66}">
      <dsp:nvSpPr>
        <dsp:cNvPr id="4" name="圆角矩形 3"/>
        <dsp:cNvSpPr/>
      </dsp:nvSpPr>
      <dsp:spPr bwMode="white">
        <a:xfrm>
          <a:off x="3657616" y="541845"/>
          <a:ext cx="3521996" cy="963281"/>
        </a:xfrm>
        <a:prstGeom prst="roundRect">
          <a:avLst/>
        </a:prstGeom>
      </dsp:spPr>
      <dsp:style>
        <a:lnRef idx="1">
          <a:schemeClr val="accent1"/>
        </a:lnRef>
        <a:fillRef idx="1">
          <a:schemeClr val="lt1">
            <a:alpha val="9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solidFill>
              <a:schemeClr val="dk1"/>
            </a:solidFill>
          </a:endParaRPr>
        </a:p>
      </dsp:txBody>
      <dsp:txXfrm>
        <a:off x="3657616" y="541845"/>
        <a:ext cx="3521996" cy="963281"/>
      </dsp:txXfrm>
    </dsp:sp>
    <dsp:sp modelId="{498138EA-C963-4850-8045-CDC976043C77}">
      <dsp:nvSpPr>
        <dsp:cNvPr id="5" name="圆角矩形 4"/>
        <dsp:cNvSpPr/>
      </dsp:nvSpPr>
      <dsp:spPr bwMode="white">
        <a:xfrm>
          <a:off x="3657616" y="1625536"/>
          <a:ext cx="3521996" cy="963281"/>
        </a:xfrm>
        <a:prstGeom prst="roundRect">
          <a:avLst/>
        </a:prstGeom>
      </dsp:spPr>
      <dsp:style>
        <a:lnRef idx="1">
          <a:schemeClr val="accent1"/>
        </a:lnRef>
        <a:fillRef idx="1">
          <a:schemeClr val="lt1">
            <a:alpha val="9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solidFill>
              <a:schemeClr val="dk1"/>
            </a:solidFill>
          </a:endParaRPr>
        </a:p>
      </dsp:txBody>
      <dsp:txXfrm>
        <a:off x="3657616" y="1625536"/>
        <a:ext cx="3521996" cy="963281"/>
      </dsp:txXfrm>
    </dsp:sp>
    <dsp:sp modelId="{7CE2D95A-E197-4136-88E3-73C3904C47C5}">
      <dsp:nvSpPr>
        <dsp:cNvPr id="7" name="圆角矩形 6"/>
        <dsp:cNvSpPr/>
      </dsp:nvSpPr>
      <dsp:spPr bwMode="white">
        <a:xfrm>
          <a:off x="3657616" y="2709228"/>
          <a:ext cx="3521996" cy="963281"/>
        </a:xfrm>
        <a:prstGeom prst="roundRect">
          <a:avLst/>
        </a:prstGeom>
      </dsp:spPr>
      <dsp:style>
        <a:lnRef idx="1">
          <a:schemeClr val="accent1"/>
        </a:lnRef>
        <a:fillRef idx="1">
          <a:schemeClr val="lt1">
            <a:alpha val="90000"/>
          </a:schemeClr>
        </a:fillRef>
        <a:effectRef idx="0">
          <a:scrgbClr r="0" g="0" b="0"/>
        </a:effectRef>
        <a:fontRef idx="minor"/>
      </dsp:style>
      <dsp:txBody>
        <a:bodyPr lIns="87630" tIns="87630" rIns="87630" bIns="8763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altLang="en-US">
            <a:solidFill>
              <a:schemeClr val="dk1"/>
            </a:solidFill>
          </a:endParaRPr>
        </a:p>
      </dsp:txBody>
      <dsp:txXfrm>
        <a:off x="3657616" y="2709228"/>
        <a:ext cx="3521996" cy="963281"/>
      </dsp:txXfrm>
    </dsp:sp>
    <dsp:sp modelId="{FAEF4662-DA73-4491-A6C9-6C7A850FFB5F}">
      <dsp:nvSpPr>
        <dsp:cNvPr id="6" name="圆角矩形 5"/>
        <dsp:cNvSpPr/>
      </dsp:nvSpPr>
      <dsp:spPr bwMode="white">
        <a:xfrm>
          <a:off x="3657616" y="3792919"/>
          <a:ext cx="3521996" cy="963281"/>
        </a:xfrm>
        <a:prstGeom prst="roundRect">
          <a:avLst/>
        </a:prstGeom>
      </dsp:spPr>
      <dsp:style>
        <a:lnRef idx="1">
          <a:schemeClr val="accent1"/>
        </a:lnRef>
        <a:fillRef idx="1">
          <a:schemeClr val="lt1">
            <a:alpha val="90000"/>
          </a:schemeClr>
        </a:fillRef>
        <a:effectRef idx="0">
          <a:scrgbClr r="0" g="0" b="0"/>
        </a:effectRef>
        <a:fontRef idx="minor"/>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zh-CN" altLang="en-US">
              <a:solidFill>
                <a:schemeClr val="dk1"/>
              </a:solidFill>
            </a:rPr>
            <a:t>掌握</a:t>
          </a:r>
          <a:r>
            <a:rPr lang="zh-CN" altLang="en-US">
              <a:solidFill>
                <a:schemeClr val="dk1"/>
              </a:solidFill>
            </a:rPr>
            <a:t>数据</a:t>
          </a:r>
          <a:r>
            <a:rPr lang="zh-CN" altLang="en-US">
              <a:solidFill>
                <a:schemeClr val="dk1"/>
              </a:solidFill>
            </a:rPr>
            <a:t>结构</a:t>
          </a:r>
          <a:r>
            <a:rPr lang="zh-CN" altLang="en-US">
              <a:solidFill>
                <a:schemeClr val="dk1"/>
              </a:solidFill>
            </a:rPr>
            <a:t>的</a:t>
          </a:r>
          <a:r>
            <a:rPr lang="zh-CN" altLang="en-US">
              <a:solidFill>
                <a:schemeClr val="dk1"/>
              </a:solidFill>
            </a:rPr>
            <a:t>存储</a:t>
          </a:r>
          <a:r>
            <a:rPr lang="zh-CN" altLang="en-US">
              <a:solidFill>
                <a:schemeClr val="dk1"/>
              </a:solidFill>
            </a:rPr>
            <a:t>结构</a:t>
          </a:r>
          <a:endParaRPr lang="zh-CN" altLang="en-US">
            <a:solidFill>
              <a:schemeClr val="dk1"/>
            </a:solidFill>
          </a:endParaRPr>
        </a:p>
      </dsp:txBody>
      <dsp:txXfrm>
        <a:off x="3657616" y="3792919"/>
        <a:ext cx="3521996" cy="96328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161723C9-5547-4D55-946B-0C41C78DC937}" type="slidenum">
              <a:rPr lang="zh-CN" altLang="en-US" smtClean="0"/>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a:t>单击此处编辑母版标题样式</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1723C9-5547-4D55-946B-0C41C78DC93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1723C9-5547-4D55-946B-0C41C78DC9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1723C9-5547-4D55-946B-0C41C78DC937}" type="slidenum">
              <a:rPr lang="zh-CN" altLang="en-US" smtClean="0"/>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4" name="日期占位符 3"/>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161723C9-5547-4D55-946B-0C41C78DC93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1723C9-5547-4D55-946B-0C41C78DC937}" type="slidenum">
              <a:rPr lang="zh-CN" altLang="en-US" smtClean="0"/>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7" name="日期占位符 6"/>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1723C9-5547-4D55-946B-0C41C78DC937}" type="slidenum">
              <a:rPr lang="zh-CN" altLang="en-US" smtClean="0"/>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1723C9-5547-4D55-946B-0C41C78DC93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1723C9-5547-4D55-946B-0C41C78DC93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1723C9-5547-4D55-946B-0C41C78DC937}" type="slidenum">
              <a:rPr lang="zh-CN" altLang="en-US" smtClean="0"/>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p:txBody>
          <a:bodyPr/>
          <a:lstStyle/>
          <a:p>
            <a:fld id="{0178D321-E982-46EB-9578-0F91F52880CD}" type="datetimeFigureOut">
              <a:rPr lang="zh-CN" altLang="en-US" smtClean="0"/>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161723C9-5547-4D55-946B-0C41C78DC937}" type="slidenum">
              <a:rPr lang="zh-CN" altLang="en-US" smtClean="0"/>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0178D321-E982-46EB-9578-0F91F52880CD}" type="datetimeFigureOut">
              <a:rPr lang="zh-CN" altLang="en-US" smtClean="0"/>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61723C9-5547-4D55-946B-0C41C78DC9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panose="05020102010507070707"/>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panose="05020102010507070707"/>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25.wmf"/><Relationship Id="rId3" Type="http://schemas.openxmlformats.org/officeDocument/2006/relationships/oleObject" Target="../embeddings/oleObject3.bin"/><Relationship Id="rId2" Type="http://schemas.openxmlformats.org/officeDocument/2006/relationships/image" Target="../media/image24.wmf"/><Relationship Id="rId1"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hyperlink" Target="https://www.runoob.com/cplusplus/cpp-namespaces.html" TargetMode="Externa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runoob.com/cplusplus/cpp-basic-input-output.html" TargetMode="External"/><Relationship Id="rId1"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normAutofit fontScale="92500" lnSpcReduction="20000"/>
          </a:bodyPr>
          <a:lstStyle/>
          <a:p>
            <a:endParaRPr lang="en-US" altLang="zh-CN" dirty="0">
              <a:solidFill>
                <a:schemeClr val="tx1"/>
              </a:solidFill>
            </a:endParaRPr>
          </a:p>
          <a:p>
            <a:r>
              <a:rPr lang="en-US" altLang="zh-CN" dirty="0">
                <a:solidFill>
                  <a:schemeClr val="tx1"/>
                </a:solidFill>
              </a:rPr>
              <a:t>Ch1 </a:t>
            </a:r>
            <a:r>
              <a:rPr lang="zh-CN" altLang="en-US" dirty="0">
                <a:solidFill>
                  <a:schemeClr val="tx1"/>
                </a:solidFill>
              </a:rPr>
              <a:t>绪论</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北京邮电大学   计算机学院</a:t>
            </a:r>
            <a:endParaRPr lang="zh-CN" altLang="en-US" dirty="0">
              <a:solidFill>
                <a:schemeClr val="tx1"/>
              </a:solidFill>
            </a:endParaRPr>
          </a:p>
        </p:txBody>
      </p:sp>
      <p:sp>
        <p:nvSpPr>
          <p:cNvPr id="2" name="标题 1"/>
          <p:cNvSpPr>
            <a:spLocks noGrp="1"/>
          </p:cNvSpPr>
          <p:nvPr>
            <p:ph type="ctrTitle"/>
          </p:nvPr>
        </p:nvSpPr>
        <p:spPr/>
        <p:txBody>
          <a:bodyPr/>
          <a:lstStyle/>
          <a:p>
            <a:r>
              <a:rPr lang="zh-CN" altLang="en-US" dirty="0">
                <a:solidFill>
                  <a:srgbClr val="000000"/>
                </a:solidFill>
              </a:rPr>
              <a:t>数据结构</a:t>
            </a:r>
            <a:endParaRPr lang="zh-CN" altLang="en-US"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计算机中如何表示</a:t>
            </a:r>
            <a:r>
              <a:rPr lang="en-US" altLang="zh-CN" dirty="0">
                <a:solidFill>
                  <a:schemeClr val="tx1"/>
                </a:solidFill>
              </a:rPr>
              <a:t>/</a:t>
            </a:r>
            <a:r>
              <a:rPr lang="zh-CN" altLang="en-US" dirty="0">
                <a:solidFill>
                  <a:schemeClr val="tx1"/>
                </a:solidFill>
              </a:rPr>
              <a:t>存储和操作？</a:t>
            </a:r>
            <a:endParaRPr lang="zh-CN" altLang="en-US" dirty="0">
              <a:solidFill>
                <a:schemeClr val="tx1"/>
              </a:solidFill>
            </a:endParaRPr>
          </a:p>
        </p:txBody>
      </p:sp>
      <p:sp>
        <p:nvSpPr>
          <p:cNvPr id="3" name="内容占位符 2"/>
          <p:cNvSpPr>
            <a:spLocks noGrp="1"/>
          </p:cNvSpPr>
          <p:nvPr>
            <p:ph sz="quarter" idx="1"/>
          </p:nvPr>
        </p:nvSpPr>
        <p:spPr>
          <a:xfrm>
            <a:off x="914400" y="1519238"/>
            <a:ext cx="7772400" cy="5053034"/>
          </a:xfrm>
        </p:spPr>
        <p:txBody>
          <a:bodyPr>
            <a:normAutofit/>
          </a:bodyPr>
          <a:lstStyle/>
          <a:p>
            <a:pPr>
              <a:lnSpc>
                <a:spcPct val="150000"/>
              </a:lnSpc>
            </a:pPr>
            <a:r>
              <a:rPr lang="zh-CN" altLang="en-US" sz="2400" dirty="0">
                <a:solidFill>
                  <a:srgbClr val="FF0000"/>
                </a:solidFill>
              </a:rPr>
              <a:t>冯</a:t>
            </a:r>
            <a:r>
              <a:rPr lang="en-US" altLang="zh-CN" sz="2400" dirty="0">
                <a:solidFill>
                  <a:srgbClr val="FF0000"/>
                </a:solidFill>
              </a:rPr>
              <a:t>.</a:t>
            </a:r>
            <a:r>
              <a:rPr lang="zh-CN" altLang="en-US" sz="2400" dirty="0">
                <a:solidFill>
                  <a:srgbClr val="FF0000"/>
                </a:solidFill>
              </a:rPr>
              <a:t>诺依曼体系结构</a:t>
            </a:r>
            <a:r>
              <a:rPr lang="zh-CN" altLang="en-US" sz="2400" dirty="0"/>
              <a:t>是现代计算机的基础，计算机由控制器、运算器、</a:t>
            </a:r>
            <a:r>
              <a:rPr lang="zh-CN" altLang="en-US" sz="2400" dirty="0">
                <a:solidFill>
                  <a:srgbClr val="FF0000"/>
                </a:solidFill>
              </a:rPr>
              <a:t>存储器</a:t>
            </a:r>
            <a:r>
              <a:rPr lang="zh-CN" altLang="en-US" sz="2400" dirty="0"/>
              <a:t>、输入设备、输出设备五部分组成</a:t>
            </a: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 name="Picture 2"/>
          <p:cNvPicPr>
            <a:picLocks noChangeAspect="1" noChangeArrowheads="1"/>
          </p:cNvPicPr>
          <p:nvPr/>
        </p:nvPicPr>
        <p:blipFill>
          <a:blip r:embed="rId1"/>
          <a:srcRect/>
          <a:stretch>
            <a:fillRect/>
          </a:stretch>
        </p:blipFill>
        <p:spPr bwMode="auto">
          <a:xfrm>
            <a:off x="1179695" y="3457584"/>
            <a:ext cx="7107081" cy="261462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计算机中如何表示</a:t>
            </a:r>
            <a:r>
              <a:rPr lang="en-US" altLang="zh-CN" dirty="0">
                <a:solidFill>
                  <a:schemeClr val="tx1"/>
                </a:solidFill>
              </a:rPr>
              <a:t>/</a:t>
            </a:r>
            <a:r>
              <a:rPr lang="zh-CN" altLang="en-US" dirty="0">
                <a:solidFill>
                  <a:schemeClr val="tx1"/>
                </a:solidFill>
              </a:rPr>
              <a:t>存储和操作？</a:t>
            </a:r>
            <a:endParaRPr lang="zh-CN" altLang="en-US" dirty="0">
              <a:solidFill>
                <a:schemeClr val="tx1"/>
              </a:solidFill>
            </a:endParaRPr>
          </a:p>
        </p:txBody>
      </p:sp>
      <p:sp>
        <p:nvSpPr>
          <p:cNvPr id="3" name="内容占位符 2"/>
          <p:cNvSpPr>
            <a:spLocks noGrp="1"/>
          </p:cNvSpPr>
          <p:nvPr>
            <p:ph sz="quarter" idx="1"/>
          </p:nvPr>
        </p:nvSpPr>
        <p:spPr>
          <a:xfrm>
            <a:off x="914400" y="1519238"/>
            <a:ext cx="7772400" cy="5053034"/>
          </a:xfrm>
        </p:spPr>
        <p:txBody>
          <a:bodyPr>
            <a:normAutofit/>
          </a:bodyPr>
          <a:lstStyle/>
          <a:p>
            <a:pPr>
              <a:lnSpc>
                <a:spcPct val="150000"/>
              </a:lnSpc>
            </a:pPr>
            <a:r>
              <a:rPr lang="zh-CN" altLang="en-US" sz="2400" dirty="0"/>
              <a:t>按照与</a:t>
            </a:r>
            <a:r>
              <a:rPr lang="en-US" altLang="zh-CN" sz="2400" dirty="0"/>
              <a:t>CPU</a:t>
            </a:r>
            <a:r>
              <a:rPr lang="zh-CN" altLang="en-US" sz="2400" dirty="0"/>
              <a:t>的接近程度，存储器分为</a:t>
            </a:r>
            <a:r>
              <a:rPr lang="zh-CN" altLang="en-US" sz="2400" dirty="0">
                <a:solidFill>
                  <a:srgbClr val="FF0000"/>
                </a:solidFill>
              </a:rPr>
              <a:t>内存储器</a:t>
            </a:r>
            <a:r>
              <a:rPr lang="zh-CN" altLang="en-US" sz="2400" dirty="0"/>
              <a:t>与</a:t>
            </a:r>
            <a:r>
              <a:rPr lang="zh-CN" altLang="en-US" sz="2400" dirty="0">
                <a:solidFill>
                  <a:srgbClr val="FF0000"/>
                </a:solidFill>
              </a:rPr>
              <a:t>外存储器</a:t>
            </a:r>
            <a:r>
              <a:rPr lang="zh-CN" altLang="en-US" sz="2400" dirty="0"/>
              <a:t>，简称内存与外存</a:t>
            </a: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4578" name="Picture 2" descr="https://timgsa.baidu.com/timg?image&amp;quality=80&amp;size=b9999_10000&amp;sec=1488219111875&amp;di=0f7787dea4580a4f847ecf68f4e8e2eb&amp;imgtype=0&amp;src=http%3A%2F%2Fa.hiphotos.baidu.com%2Fzhidao%2Fpic%2Fitem%2F9f510fb30f2442a751139251d743ad4bd1130220.jpg"/>
          <p:cNvPicPr>
            <a:picLocks noChangeAspect="1" noChangeArrowheads="1"/>
          </p:cNvPicPr>
          <p:nvPr/>
        </p:nvPicPr>
        <p:blipFill>
          <a:blip r:embed="rId1"/>
          <a:srcRect/>
          <a:stretch>
            <a:fillRect/>
          </a:stretch>
        </p:blipFill>
        <p:spPr bwMode="auto">
          <a:xfrm>
            <a:off x="833465" y="3143248"/>
            <a:ext cx="2952717" cy="2214538"/>
          </a:xfrm>
          <a:prstGeom prst="rect">
            <a:avLst/>
          </a:prstGeom>
          <a:noFill/>
        </p:spPr>
      </p:pic>
      <p:pic>
        <p:nvPicPr>
          <p:cNvPr id="24582" name="Picture 6" descr="https://timgsa.baidu.com/timg?image&amp;quality=80&amp;size=b10000_10000&amp;sec=1488209175&amp;di=73199a8b23065bf8af101b70287f4ad4&amp;src=http://image.it168.com/n/0x0/5/5275/5275370.jpg"/>
          <p:cNvPicPr>
            <a:picLocks noChangeAspect="1" noChangeArrowheads="1"/>
          </p:cNvPicPr>
          <p:nvPr/>
        </p:nvPicPr>
        <p:blipFill>
          <a:blip r:embed="rId2"/>
          <a:srcRect/>
          <a:stretch>
            <a:fillRect/>
          </a:stretch>
        </p:blipFill>
        <p:spPr bwMode="auto">
          <a:xfrm>
            <a:off x="5214942" y="2357430"/>
            <a:ext cx="2500330" cy="1875247"/>
          </a:xfrm>
          <a:prstGeom prst="rect">
            <a:avLst/>
          </a:prstGeom>
          <a:noFill/>
        </p:spPr>
      </p:pic>
      <p:pic>
        <p:nvPicPr>
          <p:cNvPr id="24584" name="Picture 8" descr="https://timgsa.baidu.com/timg?image&amp;quality=80&amp;size=b9999_10000&amp;sec=1488219304080&amp;di=86cc4663934669c38755ffc17a64282b&amp;imgtype=0&amp;src=http%3A%2F%2Fwww.cu-market.com.cn%2Fupfile%2F2011021267717641.jpg"/>
          <p:cNvPicPr>
            <a:picLocks noChangeAspect="1" noChangeArrowheads="1"/>
          </p:cNvPicPr>
          <p:nvPr/>
        </p:nvPicPr>
        <p:blipFill>
          <a:blip r:embed="rId3"/>
          <a:srcRect/>
          <a:stretch>
            <a:fillRect/>
          </a:stretch>
        </p:blipFill>
        <p:spPr bwMode="auto">
          <a:xfrm>
            <a:off x="5214942" y="4286256"/>
            <a:ext cx="2571768" cy="1813828"/>
          </a:xfrm>
          <a:prstGeom prst="rect">
            <a:avLst/>
          </a:prstGeom>
          <a:noFill/>
        </p:spPr>
      </p:pic>
      <p:sp>
        <p:nvSpPr>
          <p:cNvPr id="10" name="TextBox 9"/>
          <p:cNvSpPr txBox="1"/>
          <p:nvPr/>
        </p:nvSpPr>
        <p:spPr>
          <a:xfrm>
            <a:off x="1857356" y="5559998"/>
            <a:ext cx="1714512" cy="369332"/>
          </a:xfrm>
          <a:prstGeom prst="rect">
            <a:avLst/>
          </a:prstGeom>
          <a:noFill/>
        </p:spPr>
        <p:txBody>
          <a:bodyPr wrap="square" rtlCol="0">
            <a:spAutoFit/>
          </a:bodyPr>
          <a:lstStyle/>
          <a:p>
            <a:r>
              <a:rPr lang="zh-CN" altLang="en-US" dirty="0">
                <a:solidFill>
                  <a:srgbClr val="FF0000"/>
                </a:solidFill>
              </a:rPr>
              <a:t>内存</a:t>
            </a:r>
            <a:endParaRPr lang="zh-CN" altLang="en-US" dirty="0">
              <a:solidFill>
                <a:srgbClr val="FF0000"/>
              </a:solidFill>
            </a:endParaRPr>
          </a:p>
        </p:txBody>
      </p:sp>
      <p:sp>
        <p:nvSpPr>
          <p:cNvPr id="11" name="TextBox 10"/>
          <p:cNvSpPr txBox="1"/>
          <p:nvPr/>
        </p:nvSpPr>
        <p:spPr>
          <a:xfrm>
            <a:off x="6143636" y="6131502"/>
            <a:ext cx="1714512" cy="369332"/>
          </a:xfrm>
          <a:prstGeom prst="rect">
            <a:avLst/>
          </a:prstGeom>
          <a:noFill/>
        </p:spPr>
        <p:txBody>
          <a:bodyPr wrap="square" rtlCol="0">
            <a:spAutoFit/>
          </a:bodyPr>
          <a:lstStyle/>
          <a:p>
            <a:r>
              <a:rPr lang="zh-CN" altLang="en-US" dirty="0">
                <a:solidFill>
                  <a:srgbClr val="FF0000"/>
                </a:solidFill>
              </a:rPr>
              <a:t>外存</a:t>
            </a:r>
            <a:endParaRPr lang="zh-CN" altLang="en-US"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计算机中如何表示</a:t>
            </a:r>
            <a:r>
              <a:rPr lang="en-US" altLang="zh-CN" dirty="0">
                <a:solidFill>
                  <a:schemeClr val="tx1"/>
                </a:solidFill>
              </a:rPr>
              <a:t>/</a:t>
            </a:r>
            <a:r>
              <a:rPr lang="zh-CN" altLang="en-US" dirty="0">
                <a:solidFill>
                  <a:schemeClr val="tx1"/>
                </a:solidFill>
              </a:rPr>
              <a:t>存储和操作？</a:t>
            </a:r>
            <a:endParaRPr lang="zh-CN" altLang="en-US" dirty="0">
              <a:solidFill>
                <a:schemeClr val="tx1"/>
              </a:solidFill>
            </a:endParaRPr>
          </a:p>
        </p:txBody>
      </p:sp>
      <p:sp>
        <p:nvSpPr>
          <p:cNvPr id="3" name="内容占位符 2"/>
          <p:cNvSpPr>
            <a:spLocks noGrp="1"/>
          </p:cNvSpPr>
          <p:nvPr>
            <p:ph sz="quarter" idx="1"/>
          </p:nvPr>
        </p:nvSpPr>
        <p:spPr>
          <a:xfrm>
            <a:off x="914400" y="1519238"/>
            <a:ext cx="7772400" cy="5053034"/>
          </a:xfrm>
        </p:spPr>
        <p:txBody>
          <a:bodyPr>
            <a:normAutofit/>
          </a:bodyPr>
          <a:lstStyle/>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8674" name="Picture 2" descr="http://images2015.cnblogs.com/blog/672177/201602/672177-20160214105203294-1007997142.png"/>
          <p:cNvPicPr>
            <a:picLocks noChangeAspect="1" noChangeArrowheads="1"/>
          </p:cNvPicPr>
          <p:nvPr/>
        </p:nvPicPr>
        <p:blipFill>
          <a:blip r:embed="rId1"/>
          <a:srcRect/>
          <a:stretch>
            <a:fillRect/>
          </a:stretch>
        </p:blipFill>
        <p:spPr bwMode="auto">
          <a:xfrm>
            <a:off x="4357686" y="1643050"/>
            <a:ext cx="3885621" cy="4468843"/>
          </a:xfrm>
          <a:prstGeom prst="rect">
            <a:avLst/>
          </a:prstGeom>
          <a:noFill/>
        </p:spPr>
      </p:pic>
      <p:sp>
        <p:nvSpPr>
          <p:cNvPr id="12" name="TextBox 11"/>
          <p:cNvSpPr txBox="1"/>
          <p:nvPr/>
        </p:nvSpPr>
        <p:spPr>
          <a:xfrm>
            <a:off x="8429652" y="2071678"/>
            <a:ext cx="357190" cy="1200329"/>
          </a:xfrm>
          <a:prstGeom prst="rect">
            <a:avLst/>
          </a:prstGeom>
          <a:noFill/>
        </p:spPr>
        <p:txBody>
          <a:bodyPr wrap="square" rtlCol="0">
            <a:spAutoFit/>
          </a:bodyPr>
          <a:lstStyle/>
          <a:p>
            <a:r>
              <a:rPr lang="zh-CN" altLang="en-US" dirty="0">
                <a:solidFill>
                  <a:srgbClr val="FF0000"/>
                </a:solidFill>
              </a:rPr>
              <a:t>数据总线</a:t>
            </a:r>
            <a:endParaRPr lang="zh-CN" altLang="en-US" dirty="0">
              <a:solidFill>
                <a:srgbClr val="FF0000"/>
              </a:solidFill>
            </a:endParaRPr>
          </a:p>
        </p:txBody>
      </p:sp>
      <p:sp>
        <p:nvSpPr>
          <p:cNvPr id="13" name="TextBox 12"/>
          <p:cNvSpPr txBox="1"/>
          <p:nvPr/>
        </p:nvSpPr>
        <p:spPr>
          <a:xfrm>
            <a:off x="3714744" y="2000240"/>
            <a:ext cx="357190" cy="1200329"/>
          </a:xfrm>
          <a:prstGeom prst="rect">
            <a:avLst/>
          </a:prstGeom>
          <a:noFill/>
        </p:spPr>
        <p:txBody>
          <a:bodyPr wrap="square" rtlCol="0">
            <a:spAutoFit/>
          </a:bodyPr>
          <a:lstStyle/>
          <a:p>
            <a:r>
              <a:rPr lang="zh-CN" altLang="en-US" dirty="0">
                <a:solidFill>
                  <a:srgbClr val="FF0000"/>
                </a:solidFill>
              </a:rPr>
              <a:t>地址总线</a:t>
            </a:r>
            <a:endParaRPr lang="zh-CN" altLang="en-US" dirty="0">
              <a:solidFill>
                <a:srgbClr val="FF0000"/>
              </a:solidFill>
            </a:endParaRPr>
          </a:p>
        </p:txBody>
      </p:sp>
      <p:cxnSp>
        <p:nvCxnSpPr>
          <p:cNvPr id="15" name="直接箭头连接符 14"/>
          <p:cNvCxnSpPr/>
          <p:nvPr/>
        </p:nvCxnSpPr>
        <p:spPr>
          <a:xfrm rot="10800000" flipV="1">
            <a:off x="8001024" y="2357430"/>
            <a:ext cx="428628"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nvCxnSpPr>
        <p:spPr>
          <a:xfrm>
            <a:off x="4071934" y="2428868"/>
            <a:ext cx="428628" cy="1428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8675" name="Picture 3"/>
          <p:cNvPicPr>
            <a:picLocks noChangeAspect="1" noChangeArrowheads="1"/>
          </p:cNvPicPr>
          <p:nvPr/>
        </p:nvPicPr>
        <p:blipFill>
          <a:blip r:embed="rId2"/>
          <a:srcRect/>
          <a:stretch>
            <a:fillRect/>
          </a:stretch>
        </p:blipFill>
        <p:spPr bwMode="auto">
          <a:xfrm>
            <a:off x="516543" y="2071057"/>
            <a:ext cx="1789669" cy="1595441"/>
          </a:xfrm>
          <a:prstGeom prst="rect">
            <a:avLst/>
          </a:prstGeom>
          <a:noFill/>
          <a:ln w="9525">
            <a:noFill/>
            <a:miter lim="800000"/>
            <a:headEnd/>
            <a:tailEnd/>
          </a:ln>
          <a:effectLst/>
        </p:spPr>
      </p:pic>
      <p:sp>
        <p:nvSpPr>
          <p:cNvPr id="18" name="左右箭头 17"/>
          <p:cNvSpPr/>
          <p:nvPr/>
        </p:nvSpPr>
        <p:spPr>
          <a:xfrm>
            <a:off x="2500298" y="2725739"/>
            <a:ext cx="1214446" cy="2857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460375" y="4351020"/>
            <a:ext cx="3254375" cy="2169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计算机中如何表示</a:t>
            </a:r>
            <a:r>
              <a:rPr lang="en-US" altLang="zh-CN" dirty="0">
                <a:solidFill>
                  <a:schemeClr val="tx1"/>
                </a:solidFill>
              </a:rPr>
              <a:t>/</a:t>
            </a:r>
            <a:r>
              <a:rPr lang="zh-CN" altLang="en-US" dirty="0">
                <a:solidFill>
                  <a:schemeClr val="tx1"/>
                </a:solidFill>
              </a:rPr>
              <a:t>存储和操作？</a:t>
            </a:r>
            <a:endParaRPr lang="zh-CN" altLang="en-US" dirty="0">
              <a:solidFill>
                <a:schemeClr val="tx1"/>
              </a:solidFill>
            </a:endParaRPr>
          </a:p>
        </p:txBody>
      </p:sp>
      <p:sp>
        <p:nvSpPr>
          <p:cNvPr id="3" name="内容占位符 2"/>
          <p:cNvSpPr>
            <a:spLocks noGrp="1"/>
          </p:cNvSpPr>
          <p:nvPr>
            <p:ph sz="quarter" idx="1"/>
          </p:nvPr>
        </p:nvSpPr>
        <p:spPr>
          <a:xfrm>
            <a:off x="914400" y="1519238"/>
            <a:ext cx="7772400" cy="5053034"/>
          </a:xfrm>
        </p:spPr>
        <p:txBody>
          <a:bodyPr>
            <a:normAutofit/>
          </a:bodyPr>
          <a:lstStyle/>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4" name="TextBox 13"/>
          <p:cNvSpPr txBox="1"/>
          <p:nvPr/>
        </p:nvSpPr>
        <p:spPr>
          <a:xfrm>
            <a:off x="357158" y="1566534"/>
            <a:ext cx="2857520" cy="3831818"/>
          </a:xfrm>
          <a:prstGeom prst="rect">
            <a:avLst/>
          </a:prstGeom>
          <a:noFill/>
        </p:spPr>
        <p:txBody>
          <a:bodyPr wrap="square" rtlCol="0">
            <a:spAutoFit/>
          </a:bodyPr>
          <a:lstStyle/>
          <a:p>
            <a:pPr>
              <a:lnSpc>
                <a:spcPct val="150000"/>
              </a:lnSpc>
            </a:pPr>
            <a:r>
              <a:rPr lang="zh-CN" altLang="en-US" dirty="0"/>
              <a:t>操作系统为每一个进程提供了一个假象，好像每个进程都在独占的使用主存。每个进程看到的存储器都是一致的，称之为</a:t>
            </a:r>
            <a:r>
              <a:rPr lang="zh-CN" altLang="en-US" dirty="0">
                <a:solidFill>
                  <a:srgbClr val="FF0000"/>
                </a:solidFill>
              </a:rPr>
              <a:t>虚拟地址空间。</a:t>
            </a:r>
            <a:endParaRPr lang="en-US" altLang="zh-CN" dirty="0">
              <a:solidFill>
                <a:srgbClr val="FF0000"/>
              </a:solidFill>
            </a:endParaRPr>
          </a:p>
          <a:p>
            <a:pPr>
              <a:lnSpc>
                <a:spcPct val="150000"/>
              </a:lnSpc>
            </a:pPr>
            <a:r>
              <a:rPr lang="en-US" altLang="zh-CN" dirty="0">
                <a:solidFill>
                  <a:srgbClr val="FF0000"/>
                </a:solidFill>
              </a:rPr>
              <a:t>32</a:t>
            </a:r>
            <a:r>
              <a:rPr lang="zh-CN" altLang="en-US" dirty="0">
                <a:solidFill>
                  <a:srgbClr val="FF0000"/>
                </a:solidFill>
              </a:rPr>
              <a:t>位系统虚拟地址空间为</a:t>
            </a:r>
            <a:r>
              <a:rPr lang="en-US" altLang="zh-CN" dirty="0">
                <a:solidFill>
                  <a:srgbClr val="FF0000"/>
                </a:solidFill>
              </a:rPr>
              <a:t>4GB</a:t>
            </a:r>
            <a:endParaRPr lang="en-US" altLang="zh-CN" dirty="0">
              <a:solidFill>
                <a:srgbClr val="FF0000"/>
              </a:solidFill>
            </a:endParaRPr>
          </a:p>
          <a:p>
            <a:pPr>
              <a:lnSpc>
                <a:spcPct val="150000"/>
              </a:lnSpc>
            </a:pPr>
            <a:endParaRPr lang="zh-CN" altLang="en-US" dirty="0">
              <a:solidFill>
                <a:srgbClr val="FF0000"/>
              </a:solidFill>
            </a:endParaRPr>
          </a:p>
        </p:txBody>
      </p:sp>
      <p:pic>
        <p:nvPicPr>
          <p:cNvPr id="58370" name="Picture 2" descr="转】进程地址空间与虚拟存储空间的理解 - 木子 - 木子博客"/>
          <p:cNvPicPr>
            <a:picLocks noChangeAspect="1" noChangeArrowheads="1"/>
          </p:cNvPicPr>
          <p:nvPr/>
        </p:nvPicPr>
        <p:blipFill>
          <a:blip r:embed="rId1"/>
          <a:srcRect/>
          <a:stretch>
            <a:fillRect/>
          </a:stretch>
        </p:blipFill>
        <p:spPr bwMode="auto">
          <a:xfrm>
            <a:off x="3286116" y="1719524"/>
            <a:ext cx="5572164" cy="341891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计算机中如何表示</a:t>
            </a:r>
            <a:r>
              <a:rPr lang="en-US" altLang="zh-CN" dirty="0">
                <a:solidFill>
                  <a:schemeClr val="tx1"/>
                </a:solidFill>
              </a:rPr>
              <a:t>/</a:t>
            </a:r>
            <a:r>
              <a:rPr lang="zh-CN" altLang="en-US" dirty="0">
                <a:solidFill>
                  <a:schemeClr val="tx1"/>
                </a:solidFill>
              </a:rPr>
              <a:t>存储和操作？</a:t>
            </a:r>
            <a:endParaRPr lang="zh-CN" altLang="en-US" dirty="0">
              <a:solidFill>
                <a:schemeClr val="tx1"/>
              </a:solidFill>
            </a:endParaRPr>
          </a:p>
        </p:txBody>
      </p:sp>
      <p:sp>
        <p:nvSpPr>
          <p:cNvPr id="3" name="内容占位符 2"/>
          <p:cNvSpPr>
            <a:spLocks noGrp="1"/>
          </p:cNvSpPr>
          <p:nvPr>
            <p:ph sz="quarter" idx="1"/>
          </p:nvPr>
        </p:nvSpPr>
        <p:spPr>
          <a:xfrm>
            <a:off x="914400" y="1519238"/>
            <a:ext cx="7772400" cy="5053034"/>
          </a:xfrm>
        </p:spPr>
        <p:txBody>
          <a:bodyPr>
            <a:normAutofit/>
          </a:bodyPr>
          <a:lstStyle/>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1"/>
          <a:stretch>
            <a:fillRect/>
          </a:stretch>
        </p:blipFill>
        <p:spPr>
          <a:xfrm>
            <a:off x="358140" y="1379855"/>
            <a:ext cx="8427085" cy="4098290"/>
          </a:xfrm>
          <a:prstGeom prst="rect">
            <a:avLst/>
          </a:prstGeom>
        </p:spPr>
      </p:pic>
      <p:sp>
        <p:nvSpPr>
          <p:cNvPr id="6" name="文本框 5"/>
          <p:cNvSpPr txBox="1"/>
          <p:nvPr/>
        </p:nvSpPr>
        <p:spPr>
          <a:xfrm>
            <a:off x="259715" y="5743575"/>
            <a:ext cx="3076575" cy="368300"/>
          </a:xfrm>
          <a:prstGeom prst="rect">
            <a:avLst/>
          </a:prstGeom>
          <a:noFill/>
        </p:spPr>
        <p:txBody>
          <a:bodyPr wrap="square" rtlCol="0" anchor="t">
            <a:spAutoFit/>
          </a:bodyPr>
          <a:p>
            <a:r>
              <a:rPr lang="zh-CN" altLang="en-US"/>
              <a:t>Linux 进程内存地址空间</a:t>
            </a:r>
            <a:endParaRPr lang="zh-CN" altLang="en-US"/>
          </a:p>
        </p:txBody>
      </p:sp>
      <p:sp>
        <p:nvSpPr>
          <p:cNvPr id="7" name="文本框 6"/>
          <p:cNvSpPr txBox="1"/>
          <p:nvPr/>
        </p:nvSpPr>
        <p:spPr>
          <a:xfrm>
            <a:off x="3294380" y="5478145"/>
            <a:ext cx="5490845" cy="1322070"/>
          </a:xfrm>
          <a:prstGeom prst="rect">
            <a:avLst/>
          </a:prstGeom>
          <a:noFill/>
        </p:spPr>
        <p:txBody>
          <a:bodyPr wrap="square" rtlCol="0" anchor="t">
            <a:spAutoFit/>
          </a:bodyPr>
          <a:p>
            <a:r>
              <a:rPr lang="zh-CN" altLang="en-US" sz="1600"/>
              <a:t>Text </a:t>
            </a:r>
            <a:r>
              <a:rPr lang="en-US" altLang="zh-CN" sz="1600"/>
              <a:t>segment</a:t>
            </a:r>
            <a:r>
              <a:rPr lang="zh-CN" altLang="en-US" sz="1600"/>
              <a:t>：代码段</a:t>
            </a:r>
            <a:endParaRPr lang="zh-CN" altLang="en-US" sz="1600"/>
          </a:p>
          <a:p>
            <a:r>
              <a:rPr lang="en-US" altLang="zh-CN" sz="1600"/>
              <a:t>Data segment</a:t>
            </a:r>
            <a:r>
              <a:rPr lang="zh-CN" altLang="en-US" sz="1600"/>
              <a:t>：初始化的全局变量、静态变量等</a:t>
            </a:r>
            <a:endParaRPr lang="zh-CN" altLang="en-US" sz="1600"/>
          </a:p>
          <a:p>
            <a:r>
              <a:rPr lang="en-US" altLang="zh-CN" sz="1600"/>
              <a:t>BSS</a:t>
            </a:r>
            <a:r>
              <a:rPr lang="zh-CN" altLang="en-US" sz="1600"/>
              <a:t>：未初始化的全局变量和静态变量</a:t>
            </a:r>
            <a:endParaRPr lang="zh-CN" altLang="en-US" sz="1600"/>
          </a:p>
          <a:p>
            <a:r>
              <a:rPr lang="en-US" altLang="zh-CN" sz="1600"/>
              <a:t>Stack</a:t>
            </a:r>
            <a:r>
              <a:rPr lang="zh-CN" altLang="en-US" sz="1600"/>
              <a:t>：函数调用时，局部变量、参数值和返回值</a:t>
            </a:r>
            <a:endParaRPr lang="zh-CN" altLang="en-US" sz="1600"/>
          </a:p>
          <a:p>
            <a:r>
              <a:rPr lang="en-US" altLang="zh-CN" sz="1600"/>
              <a:t>Heap</a:t>
            </a:r>
            <a:r>
              <a:rPr lang="zh-CN" altLang="en-US" sz="1600"/>
              <a:t>：运行时内存分配，如</a:t>
            </a:r>
            <a:r>
              <a:rPr lang="en-US" altLang="zh-CN" sz="1600"/>
              <a:t>malloc</a:t>
            </a:r>
            <a:endParaRPr lang="en-US" altLang="zh-CN"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4" name="Text Box 4"/>
          <p:cNvSpPr txBox="1">
            <a:spLocks noChangeArrowheads="1"/>
          </p:cNvSpPr>
          <p:nvPr/>
        </p:nvSpPr>
        <p:spPr bwMode="auto">
          <a:xfrm>
            <a:off x="2064668" y="2035696"/>
            <a:ext cx="838200" cy="457200"/>
          </a:xfrm>
          <a:prstGeom prst="rect">
            <a:avLst/>
          </a:prstGeom>
          <a:solidFill>
            <a:schemeClr val="bg1"/>
          </a:solidFill>
          <a:ln w="12700" cap="sq">
            <a:noFill/>
            <a:miter lim="800000"/>
            <a:headEnd type="none" w="sm" len="sm"/>
            <a:tailEnd type="none" w="sm" len="sm"/>
          </a:ln>
          <a:effectLst/>
        </p:spPr>
        <p:txBody>
          <a:bodyPr>
            <a:spAutoFit/>
          </a:bodyPr>
          <a:lstStyle/>
          <a:p>
            <a:pPr algn="l">
              <a:spcBef>
                <a:spcPct val="50000"/>
              </a:spcBef>
            </a:pPr>
            <a:r>
              <a:rPr kumimoji="1" lang="zh-CN" altLang="en-US">
                <a:ea typeface="楷体_GB2312" pitchFamily="49" charset="-122"/>
              </a:rPr>
              <a:t>张三</a:t>
            </a:r>
            <a:endParaRPr kumimoji="1" lang="zh-CN" altLang="en-US">
              <a:ea typeface="楷体_GB2312" pitchFamily="49" charset="-122"/>
            </a:endParaRPr>
          </a:p>
        </p:txBody>
      </p:sp>
      <p:sp>
        <p:nvSpPr>
          <p:cNvPr id="45" name="Text Box 5"/>
          <p:cNvSpPr txBox="1">
            <a:spLocks noChangeArrowheads="1"/>
          </p:cNvSpPr>
          <p:nvPr/>
        </p:nvSpPr>
        <p:spPr bwMode="auto">
          <a:xfrm>
            <a:off x="845468" y="3178696"/>
            <a:ext cx="838200" cy="457200"/>
          </a:xfrm>
          <a:prstGeom prst="rect">
            <a:avLst/>
          </a:prstGeom>
          <a:solidFill>
            <a:schemeClr val="bg1"/>
          </a:solidFill>
          <a:ln w="12700" cap="sq">
            <a:noFill/>
            <a:miter lim="800000"/>
            <a:headEnd type="none" w="sm" len="sm"/>
            <a:tailEnd type="none" w="sm" len="sm"/>
          </a:ln>
          <a:effectLst/>
        </p:spPr>
        <p:txBody>
          <a:bodyPr>
            <a:spAutoFit/>
          </a:bodyPr>
          <a:lstStyle/>
          <a:p>
            <a:pPr algn="l">
              <a:spcBef>
                <a:spcPct val="50000"/>
              </a:spcBef>
            </a:pPr>
            <a:r>
              <a:rPr kumimoji="1" lang="zh-CN" altLang="en-US">
                <a:ea typeface="楷体_GB2312" pitchFamily="49" charset="-122"/>
              </a:rPr>
              <a:t>李四</a:t>
            </a:r>
            <a:endParaRPr kumimoji="1" lang="zh-CN" altLang="en-US">
              <a:ea typeface="楷体_GB2312" pitchFamily="49" charset="-122"/>
            </a:endParaRPr>
          </a:p>
        </p:txBody>
      </p:sp>
      <p:sp>
        <p:nvSpPr>
          <p:cNvPr id="46" name="Text Box 6"/>
          <p:cNvSpPr txBox="1">
            <a:spLocks noChangeArrowheads="1"/>
          </p:cNvSpPr>
          <p:nvPr/>
        </p:nvSpPr>
        <p:spPr bwMode="auto">
          <a:xfrm>
            <a:off x="4122068" y="2721496"/>
            <a:ext cx="838200" cy="457200"/>
          </a:xfrm>
          <a:prstGeom prst="rect">
            <a:avLst/>
          </a:prstGeom>
          <a:solidFill>
            <a:schemeClr val="bg1"/>
          </a:solidFill>
          <a:ln w="12700" cap="sq">
            <a:noFill/>
            <a:miter lim="800000"/>
            <a:headEnd type="none" w="sm" len="sm"/>
            <a:tailEnd type="none" w="sm" len="sm"/>
          </a:ln>
          <a:effectLst/>
        </p:spPr>
        <p:txBody>
          <a:bodyPr>
            <a:spAutoFit/>
          </a:bodyPr>
          <a:lstStyle/>
          <a:p>
            <a:pPr algn="l">
              <a:spcBef>
                <a:spcPct val="50000"/>
              </a:spcBef>
            </a:pPr>
            <a:r>
              <a:rPr kumimoji="1" lang="zh-CN" altLang="en-US">
                <a:ea typeface="楷体_GB2312" pitchFamily="49" charset="-122"/>
              </a:rPr>
              <a:t>王五</a:t>
            </a:r>
            <a:endParaRPr kumimoji="1" lang="zh-CN" altLang="en-US">
              <a:ea typeface="楷体_GB2312" pitchFamily="49" charset="-122"/>
            </a:endParaRPr>
          </a:p>
        </p:txBody>
      </p:sp>
      <p:sp>
        <p:nvSpPr>
          <p:cNvPr id="47" name="Text Box 7"/>
          <p:cNvSpPr txBox="1">
            <a:spLocks noChangeArrowheads="1"/>
          </p:cNvSpPr>
          <p:nvPr/>
        </p:nvSpPr>
        <p:spPr bwMode="auto">
          <a:xfrm>
            <a:off x="2521868" y="4245496"/>
            <a:ext cx="838200" cy="457200"/>
          </a:xfrm>
          <a:prstGeom prst="rect">
            <a:avLst/>
          </a:prstGeom>
          <a:solidFill>
            <a:schemeClr val="bg1"/>
          </a:solidFill>
          <a:ln w="12700" cap="sq">
            <a:noFill/>
            <a:miter lim="800000"/>
            <a:headEnd type="none" w="sm" len="sm"/>
            <a:tailEnd type="none" w="sm" len="sm"/>
          </a:ln>
          <a:effectLst/>
        </p:spPr>
        <p:txBody>
          <a:bodyPr>
            <a:spAutoFit/>
          </a:bodyPr>
          <a:lstStyle/>
          <a:p>
            <a:pPr algn="l">
              <a:spcBef>
                <a:spcPct val="50000"/>
              </a:spcBef>
            </a:pPr>
            <a:r>
              <a:rPr kumimoji="1" lang="zh-CN" altLang="en-US">
                <a:ea typeface="楷体_GB2312" pitchFamily="49" charset="-122"/>
              </a:rPr>
              <a:t>陈六</a:t>
            </a:r>
            <a:endParaRPr kumimoji="1" lang="zh-CN" altLang="en-US">
              <a:ea typeface="楷体_GB2312" pitchFamily="49" charset="-122"/>
            </a:endParaRPr>
          </a:p>
        </p:txBody>
      </p:sp>
      <p:sp>
        <p:nvSpPr>
          <p:cNvPr id="48" name="Text Box 8"/>
          <p:cNvSpPr txBox="1">
            <a:spLocks noChangeArrowheads="1"/>
          </p:cNvSpPr>
          <p:nvPr/>
        </p:nvSpPr>
        <p:spPr bwMode="auto">
          <a:xfrm>
            <a:off x="4198268" y="4016896"/>
            <a:ext cx="838200" cy="457200"/>
          </a:xfrm>
          <a:prstGeom prst="rect">
            <a:avLst/>
          </a:prstGeom>
          <a:solidFill>
            <a:schemeClr val="bg1"/>
          </a:solidFill>
          <a:ln w="12700" cap="sq">
            <a:noFill/>
            <a:miter lim="800000"/>
            <a:headEnd type="none" w="sm" len="sm"/>
            <a:tailEnd type="none" w="sm" len="sm"/>
          </a:ln>
          <a:effectLst/>
        </p:spPr>
        <p:txBody>
          <a:bodyPr>
            <a:spAutoFit/>
          </a:bodyPr>
          <a:lstStyle/>
          <a:p>
            <a:pPr algn="l">
              <a:spcBef>
                <a:spcPct val="50000"/>
              </a:spcBef>
            </a:pPr>
            <a:r>
              <a:rPr kumimoji="1" lang="zh-CN" altLang="en-US">
                <a:ea typeface="楷体_GB2312" pitchFamily="49" charset="-122"/>
              </a:rPr>
              <a:t>赵七</a:t>
            </a:r>
            <a:endParaRPr kumimoji="1" lang="zh-CN" altLang="en-US">
              <a:ea typeface="楷体_GB2312" pitchFamily="49" charset="-122"/>
            </a:endParaRPr>
          </a:p>
        </p:txBody>
      </p:sp>
      <p:sp>
        <p:nvSpPr>
          <p:cNvPr id="49" name="Line 9"/>
          <p:cNvSpPr>
            <a:spLocks noChangeShapeType="1"/>
          </p:cNvSpPr>
          <p:nvPr/>
        </p:nvSpPr>
        <p:spPr bwMode="auto">
          <a:xfrm flipH="1">
            <a:off x="1378868" y="2492896"/>
            <a:ext cx="990600" cy="685800"/>
          </a:xfrm>
          <a:prstGeom prst="line">
            <a:avLst/>
          </a:prstGeom>
          <a:noFill/>
          <a:ln w="12700" cap="sq">
            <a:solidFill>
              <a:schemeClr val="bg2"/>
            </a:solidFill>
            <a:round/>
            <a:headEnd type="none" w="sm" len="sm"/>
            <a:tailEnd type="none" w="sm" len="sm"/>
          </a:ln>
          <a:effectLst/>
        </p:spPr>
        <p:txBody>
          <a:bodyPr wrap="none" anchor="ctr"/>
          <a:lstStyle/>
          <a:p>
            <a:endParaRPr lang="zh-CN" altLang="en-US"/>
          </a:p>
        </p:txBody>
      </p:sp>
      <p:sp>
        <p:nvSpPr>
          <p:cNvPr id="50" name="Line 10"/>
          <p:cNvSpPr>
            <a:spLocks noChangeShapeType="1"/>
          </p:cNvSpPr>
          <p:nvPr/>
        </p:nvSpPr>
        <p:spPr bwMode="auto">
          <a:xfrm>
            <a:off x="2598068" y="2492896"/>
            <a:ext cx="0" cy="1752600"/>
          </a:xfrm>
          <a:prstGeom prst="line">
            <a:avLst/>
          </a:prstGeom>
          <a:noFill/>
          <a:ln w="12700" cap="sq">
            <a:solidFill>
              <a:schemeClr val="bg2"/>
            </a:solidFill>
            <a:round/>
            <a:headEnd type="none" w="sm" len="sm"/>
            <a:tailEnd type="none" w="sm" len="sm"/>
          </a:ln>
          <a:effectLst/>
        </p:spPr>
        <p:txBody>
          <a:bodyPr wrap="none" anchor="ctr"/>
          <a:lstStyle/>
          <a:p>
            <a:endParaRPr lang="zh-CN" altLang="en-US"/>
          </a:p>
        </p:txBody>
      </p:sp>
      <p:sp>
        <p:nvSpPr>
          <p:cNvPr id="51" name="Line 13"/>
          <p:cNvSpPr>
            <a:spLocks noChangeShapeType="1"/>
          </p:cNvSpPr>
          <p:nvPr/>
        </p:nvSpPr>
        <p:spPr bwMode="auto">
          <a:xfrm>
            <a:off x="4503068" y="3178696"/>
            <a:ext cx="0" cy="838200"/>
          </a:xfrm>
          <a:prstGeom prst="line">
            <a:avLst/>
          </a:prstGeom>
          <a:noFill/>
          <a:ln w="12700" cap="sq">
            <a:solidFill>
              <a:schemeClr val="bg2"/>
            </a:solidFill>
            <a:round/>
            <a:headEnd type="none" w="sm" len="sm"/>
            <a:tailEnd type="none" w="sm" len="sm"/>
          </a:ln>
          <a:effectLst/>
        </p:spPr>
        <p:txBody>
          <a:bodyPr wrap="none" anchor="ctr"/>
          <a:lstStyle/>
          <a:p>
            <a:endParaRPr lang="zh-CN" altLang="en-US"/>
          </a:p>
        </p:txBody>
      </p:sp>
      <p:sp>
        <p:nvSpPr>
          <p:cNvPr id="52" name="Line 14"/>
          <p:cNvSpPr>
            <a:spLocks noChangeShapeType="1"/>
          </p:cNvSpPr>
          <p:nvPr/>
        </p:nvSpPr>
        <p:spPr bwMode="auto">
          <a:xfrm flipV="1">
            <a:off x="3360068" y="4169296"/>
            <a:ext cx="838200" cy="228600"/>
          </a:xfrm>
          <a:prstGeom prst="line">
            <a:avLst/>
          </a:prstGeom>
          <a:noFill/>
          <a:ln w="12700" cap="sq">
            <a:solidFill>
              <a:schemeClr val="bg2"/>
            </a:solidFill>
            <a:round/>
            <a:headEnd type="none" w="sm" len="sm"/>
            <a:tailEnd type="none" w="sm" len="sm"/>
          </a:ln>
          <a:effectLst/>
        </p:spPr>
        <p:txBody>
          <a:bodyPr wrap="none" anchor="ctr"/>
          <a:lstStyle/>
          <a:p>
            <a:endParaRPr lang="zh-CN" altLang="en-US"/>
          </a:p>
        </p:txBody>
      </p:sp>
      <p:cxnSp>
        <p:nvCxnSpPr>
          <p:cNvPr id="54" name="直接连接符 53"/>
          <p:cNvCxnSpPr>
            <a:stCxn id="44" idx="2"/>
            <a:endCxn id="45" idx="0"/>
          </p:cNvCxnSpPr>
          <p:nvPr/>
        </p:nvCxnSpPr>
        <p:spPr>
          <a:xfrm rot="5400000">
            <a:off x="1531268" y="2226196"/>
            <a:ext cx="68580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4" idx="2"/>
            <a:endCxn id="47" idx="0"/>
          </p:cNvCxnSpPr>
          <p:nvPr/>
        </p:nvCxnSpPr>
        <p:spPr>
          <a:xfrm rot="16200000" flipH="1">
            <a:off x="1836068" y="3140596"/>
            <a:ext cx="17526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44" idx="2"/>
            <a:endCxn id="46" idx="1"/>
          </p:cNvCxnSpPr>
          <p:nvPr/>
        </p:nvCxnSpPr>
        <p:spPr>
          <a:xfrm rot="16200000" flipH="1">
            <a:off x="3074318" y="1902346"/>
            <a:ext cx="457200" cy="1638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5" idx="3"/>
            <a:endCxn id="46" idx="1"/>
          </p:cNvCxnSpPr>
          <p:nvPr/>
        </p:nvCxnSpPr>
        <p:spPr>
          <a:xfrm flipV="1">
            <a:off x="1683668" y="2950096"/>
            <a:ext cx="2438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1" idx="0"/>
            <a:endCxn id="51" idx="1"/>
          </p:cNvCxnSpPr>
          <p:nvPr/>
        </p:nvCxnSpPr>
        <p:spPr>
          <a:xfrm rot="5400000">
            <a:off x="4083968" y="3597796"/>
            <a:ext cx="838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52" idx="1"/>
            <a:endCxn id="52" idx="0"/>
          </p:cNvCxnSpPr>
          <p:nvPr/>
        </p:nvCxnSpPr>
        <p:spPr>
          <a:xfrm rot="5400000">
            <a:off x="3664868" y="3864496"/>
            <a:ext cx="2286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88344" y="5321844"/>
            <a:ext cx="4214842" cy="461665"/>
          </a:xfrm>
          <a:prstGeom prst="rect">
            <a:avLst/>
          </a:prstGeom>
          <a:noFill/>
        </p:spPr>
        <p:txBody>
          <a:bodyPr wrap="square" rtlCol="0">
            <a:spAutoFit/>
          </a:bodyPr>
          <a:lstStyle/>
          <a:p>
            <a:r>
              <a:rPr lang="zh-CN" altLang="en-US" sz="2400" dirty="0"/>
              <a:t>存储社会关系图的示例</a:t>
            </a:r>
            <a:endParaRPr lang="zh-CN" altLang="en-US" sz="2400" dirty="0"/>
          </a:p>
        </p:txBody>
      </p:sp>
      <p:sp>
        <p:nvSpPr>
          <p:cNvPr id="30" name="Text Box 20"/>
          <p:cNvSpPr txBox="1">
            <a:spLocks noChangeArrowheads="1"/>
          </p:cNvSpPr>
          <p:nvPr/>
        </p:nvSpPr>
        <p:spPr bwMode="auto">
          <a:xfrm>
            <a:off x="6174738" y="540260"/>
            <a:ext cx="1143000" cy="5447645"/>
          </a:xfrm>
          <a:prstGeom prst="rect">
            <a:avLst/>
          </a:prstGeom>
          <a:solidFill>
            <a:schemeClr val="bg1"/>
          </a:solidFill>
          <a:ln w="9525">
            <a:solidFill>
              <a:schemeClr val="tx1"/>
            </a:solidFill>
            <a:miter lim="800000"/>
          </a:ln>
          <a:effectLst/>
        </p:spPr>
        <p:txBody>
          <a:bodyPr>
            <a:spAutoFit/>
          </a:bodyPr>
          <a:lstStyle/>
          <a:p>
            <a:pPr algn="l">
              <a:spcBef>
                <a:spcPct val="50000"/>
              </a:spcBef>
            </a:pPr>
            <a:r>
              <a:rPr kumimoji="1" lang="zh-CN" altLang="en-US" sz="2400" dirty="0">
                <a:ea typeface="楷体_GB2312" pitchFamily="49" charset="-122"/>
              </a:rPr>
              <a:t>张三</a:t>
            </a:r>
            <a:endParaRPr kumimoji="1" lang="zh-CN" altLang="en-US" sz="2400" dirty="0">
              <a:ea typeface="楷体_GB2312" pitchFamily="49" charset="-122"/>
            </a:endParaRPr>
          </a:p>
          <a:p>
            <a:pPr algn="l">
              <a:spcBef>
                <a:spcPct val="50000"/>
              </a:spcBef>
            </a:pPr>
            <a:r>
              <a:rPr kumimoji="1" lang="en-US" altLang="zh-CN" sz="2400" dirty="0">
                <a:solidFill>
                  <a:schemeClr val="accent2"/>
                </a:solidFill>
                <a:ea typeface="楷体_GB2312" pitchFamily="49" charset="-122"/>
              </a:rPr>
              <a:t>3118</a:t>
            </a:r>
            <a:endParaRPr kumimoji="1" lang="en-US" altLang="zh-CN" sz="2400" dirty="0">
              <a:solidFill>
                <a:schemeClr val="accent2"/>
              </a:solidFill>
              <a:ea typeface="楷体_GB2312" pitchFamily="49" charset="-122"/>
            </a:endParaRPr>
          </a:p>
          <a:p>
            <a:pPr algn="l">
              <a:spcBef>
                <a:spcPct val="50000"/>
              </a:spcBef>
            </a:pPr>
            <a:r>
              <a:rPr kumimoji="1" lang="en-US" altLang="zh-CN" sz="2400" dirty="0">
                <a:solidFill>
                  <a:schemeClr val="accent2"/>
                </a:solidFill>
                <a:ea typeface="楷体_GB2312" pitchFamily="49" charset="-122"/>
              </a:rPr>
              <a:t>3060</a:t>
            </a:r>
            <a:endParaRPr kumimoji="1" lang="en-US" altLang="zh-CN" sz="2400" dirty="0">
              <a:solidFill>
                <a:schemeClr val="accent2"/>
              </a:solidFill>
              <a:ea typeface="楷体_GB2312" pitchFamily="49" charset="-122"/>
            </a:endParaRPr>
          </a:p>
          <a:p>
            <a:pPr algn="l">
              <a:spcBef>
                <a:spcPct val="50000"/>
              </a:spcBef>
            </a:pPr>
            <a:r>
              <a:rPr kumimoji="1" lang="en-US" altLang="zh-CN" sz="2400" dirty="0">
                <a:solidFill>
                  <a:schemeClr val="accent2"/>
                </a:solidFill>
                <a:ea typeface="楷体_GB2312" pitchFamily="49" charset="-122"/>
              </a:rPr>
              <a:t>1596</a:t>
            </a:r>
            <a:endParaRPr kumimoji="1" lang="en-US" altLang="zh-CN" sz="2400" dirty="0">
              <a:solidFill>
                <a:schemeClr val="accent2"/>
              </a:solidFill>
              <a:ea typeface="楷体_GB2312" pitchFamily="49" charset="-122"/>
            </a:endParaRPr>
          </a:p>
          <a:p>
            <a:pPr>
              <a:spcBef>
                <a:spcPct val="50000"/>
              </a:spcBef>
            </a:pPr>
            <a:r>
              <a:rPr kumimoji="1" lang="en-US" altLang="zh-CN" sz="2400" dirty="0">
                <a:ea typeface="楷体_GB2312" pitchFamily="49" charset="-122"/>
              </a:rPr>
              <a:t>…...</a:t>
            </a:r>
            <a:endParaRPr kumimoji="1" lang="en-US" altLang="zh-CN" sz="2400" dirty="0">
              <a:ea typeface="楷体_GB2312" pitchFamily="49" charset="-122"/>
            </a:endParaRPr>
          </a:p>
          <a:p>
            <a:pPr algn="l">
              <a:spcBef>
                <a:spcPct val="50000"/>
              </a:spcBef>
            </a:pPr>
            <a:r>
              <a:rPr kumimoji="1" lang="zh-CN" altLang="en-US" sz="2400" dirty="0">
                <a:ea typeface="楷体_GB2312" pitchFamily="49" charset="-122"/>
              </a:rPr>
              <a:t>王五</a:t>
            </a:r>
            <a:endParaRPr kumimoji="1" lang="zh-CN" altLang="en-US" sz="2400" dirty="0">
              <a:ea typeface="楷体_GB2312" pitchFamily="49" charset="-122"/>
            </a:endParaRPr>
          </a:p>
          <a:p>
            <a:pPr algn="l">
              <a:spcBef>
                <a:spcPct val="50000"/>
              </a:spcBef>
            </a:pPr>
            <a:r>
              <a:rPr kumimoji="1" lang="en-US" altLang="zh-CN" sz="2400" dirty="0">
                <a:ea typeface="楷体_GB2312" pitchFamily="49" charset="-122"/>
              </a:rPr>
              <a:t>……</a:t>
            </a:r>
            <a:endParaRPr kumimoji="1" lang="en-US" altLang="zh-CN" sz="2400" dirty="0">
              <a:ea typeface="楷体_GB2312" pitchFamily="49" charset="-122"/>
            </a:endParaRPr>
          </a:p>
          <a:p>
            <a:pPr algn="l">
              <a:spcBef>
                <a:spcPct val="50000"/>
              </a:spcBef>
            </a:pPr>
            <a:r>
              <a:rPr kumimoji="1" lang="zh-CN" altLang="en-US" sz="2400" dirty="0">
                <a:ea typeface="楷体_GB2312" pitchFamily="49" charset="-122"/>
              </a:rPr>
              <a:t>李四</a:t>
            </a:r>
            <a:endParaRPr kumimoji="1" lang="zh-CN" altLang="en-US" sz="2400" dirty="0">
              <a:ea typeface="楷体_GB2312" pitchFamily="49" charset="-122"/>
            </a:endParaRPr>
          </a:p>
          <a:p>
            <a:pPr algn="l">
              <a:spcBef>
                <a:spcPct val="50000"/>
              </a:spcBef>
            </a:pPr>
            <a:r>
              <a:rPr kumimoji="1" lang="en-US" altLang="zh-CN" sz="2400" dirty="0">
                <a:ea typeface="楷体_GB2312" pitchFamily="49" charset="-122"/>
              </a:rPr>
              <a:t>…...</a:t>
            </a:r>
            <a:endParaRPr kumimoji="1" lang="en-US" altLang="zh-CN" sz="2400" dirty="0">
              <a:ea typeface="楷体_GB2312" pitchFamily="49" charset="-122"/>
            </a:endParaRPr>
          </a:p>
          <a:p>
            <a:pPr algn="l">
              <a:spcBef>
                <a:spcPct val="50000"/>
              </a:spcBef>
            </a:pPr>
            <a:endParaRPr kumimoji="1" lang="zh-CN" altLang="en-US" sz="2400" dirty="0">
              <a:ea typeface="楷体_GB2312" pitchFamily="49" charset="-122"/>
            </a:endParaRPr>
          </a:p>
        </p:txBody>
      </p:sp>
      <p:sp>
        <p:nvSpPr>
          <p:cNvPr id="31" name="Line 21"/>
          <p:cNvSpPr>
            <a:spLocks noChangeShapeType="1"/>
          </p:cNvSpPr>
          <p:nvPr/>
        </p:nvSpPr>
        <p:spPr bwMode="auto">
          <a:xfrm>
            <a:off x="6174738" y="3283460"/>
            <a:ext cx="1143000" cy="0"/>
          </a:xfrm>
          <a:prstGeom prst="line">
            <a:avLst/>
          </a:prstGeom>
          <a:noFill/>
          <a:ln w="9525">
            <a:solidFill>
              <a:schemeClr val="tx1"/>
            </a:solidFill>
            <a:round/>
          </a:ln>
          <a:effectLst/>
        </p:spPr>
        <p:txBody>
          <a:bodyPr wrap="none" anchor="ctr"/>
          <a:lstStyle/>
          <a:p>
            <a:endParaRPr lang="zh-CN" altLang="en-US" sz="2400"/>
          </a:p>
        </p:txBody>
      </p:sp>
      <p:sp>
        <p:nvSpPr>
          <p:cNvPr id="32" name="Line 22"/>
          <p:cNvSpPr>
            <a:spLocks noChangeShapeType="1"/>
          </p:cNvSpPr>
          <p:nvPr/>
        </p:nvSpPr>
        <p:spPr bwMode="auto">
          <a:xfrm>
            <a:off x="6174738" y="4350260"/>
            <a:ext cx="1143000" cy="0"/>
          </a:xfrm>
          <a:prstGeom prst="line">
            <a:avLst/>
          </a:prstGeom>
          <a:noFill/>
          <a:ln w="9525">
            <a:solidFill>
              <a:schemeClr val="tx1"/>
            </a:solidFill>
            <a:round/>
          </a:ln>
          <a:effectLst/>
        </p:spPr>
        <p:txBody>
          <a:bodyPr wrap="none" anchor="ctr"/>
          <a:lstStyle/>
          <a:p>
            <a:endParaRPr lang="zh-CN" altLang="en-US" sz="2400"/>
          </a:p>
        </p:txBody>
      </p:sp>
      <p:sp>
        <p:nvSpPr>
          <p:cNvPr id="33" name="Text Box 23"/>
          <p:cNvSpPr txBox="1">
            <a:spLocks noChangeArrowheads="1"/>
          </p:cNvSpPr>
          <p:nvPr/>
        </p:nvSpPr>
        <p:spPr bwMode="auto">
          <a:xfrm>
            <a:off x="5114925" y="540385"/>
            <a:ext cx="1428750" cy="460375"/>
          </a:xfrm>
          <a:prstGeom prst="rect">
            <a:avLst/>
          </a:prstGeom>
          <a:noFill/>
          <a:ln w="9525">
            <a:noFill/>
            <a:miter lim="800000"/>
          </a:ln>
          <a:effectLst/>
        </p:spPr>
        <p:txBody>
          <a:bodyPr wrap="square">
            <a:spAutoFit/>
          </a:bodyPr>
          <a:lstStyle/>
          <a:p>
            <a:pPr algn="l">
              <a:spcBef>
                <a:spcPct val="50000"/>
              </a:spcBef>
            </a:pPr>
            <a:r>
              <a:rPr kumimoji="1" lang="en-US" altLang="zh-CN" sz="2400">
                <a:ea typeface="宋体" pitchFamily="2" charset="-122"/>
              </a:rPr>
              <a:t>2040</a:t>
            </a:r>
            <a:endParaRPr kumimoji="1" lang="en-US" altLang="zh-CN" sz="2400">
              <a:ea typeface="宋体" pitchFamily="2" charset="-122"/>
            </a:endParaRPr>
          </a:p>
        </p:txBody>
      </p:sp>
      <p:sp>
        <p:nvSpPr>
          <p:cNvPr id="34" name="Text Box 24"/>
          <p:cNvSpPr txBox="1">
            <a:spLocks noChangeArrowheads="1"/>
          </p:cNvSpPr>
          <p:nvPr/>
        </p:nvSpPr>
        <p:spPr bwMode="auto">
          <a:xfrm>
            <a:off x="5203417" y="3283460"/>
            <a:ext cx="1143000" cy="461665"/>
          </a:xfrm>
          <a:prstGeom prst="rect">
            <a:avLst/>
          </a:prstGeom>
          <a:noFill/>
          <a:ln w="9525">
            <a:noFill/>
            <a:miter lim="800000"/>
          </a:ln>
          <a:effectLst/>
        </p:spPr>
        <p:txBody>
          <a:bodyPr>
            <a:spAutoFit/>
          </a:bodyPr>
          <a:lstStyle/>
          <a:p>
            <a:pPr algn="l">
              <a:spcBef>
                <a:spcPct val="50000"/>
              </a:spcBef>
            </a:pPr>
            <a:r>
              <a:rPr kumimoji="1" lang="en-US" altLang="zh-CN" sz="2400" dirty="0">
                <a:ea typeface="宋体" pitchFamily="2" charset="-122"/>
              </a:rPr>
              <a:t>3060</a:t>
            </a:r>
            <a:endParaRPr kumimoji="1" lang="en-US" altLang="zh-CN" sz="2400" dirty="0">
              <a:ea typeface="宋体" pitchFamily="2" charset="-122"/>
            </a:endParaRPr>
          </a:p>
        </p:txBody>
      </p:sp>
      <p:sp>
        <p:nvSpPr>
          <p:cNvPr id="35" name="Text Box 25"/>
          <p:cNvSpPr txBox="1">
            <a:spLocks noChangeArrowheads="1"/>
          </p:cNvSpPr>
          <p:nvPr/>
        </p:nvSpPr>
        <p:spPr bwMode="auto">
          <a:xfrm>
            <a:off x="5203190" y="4350385"/>
            <a:ext cx="1068705" cy="460375"/>
          </a:xfrm>
          <a:prstGeom prst="rect">
            <a:avLst/>
          </a:prstGeom>
          <a:noFill/>
          <a:ln w="9525">
            <a:noFill/>
            <a:miter lim="800000"/>
          </a:ln>
          <a:effectLst/>
        </p:spPr>
        <p:txBody>
          <a:bodyPr wrap="square">
            <a:spAutoFit/>
          </a:bodyPr>
          <a:lstStyle/>
          <a:p>
            <a:pPr algn="l">
              <a:spcBef>
                <a:spcPct val="50000"/>
              </a:spcBef>
            </a:pPr>
            <a:r>
              <a:rPr kumimoji="1" lang="en-US" altLang="zh-CN" sz="2400" dirty="0">
                <a:ea typeface="宋体" pitchFamily="2" charset="-122"/>
              </a:rPr>
              <a:t>3118</a:t>
            </a:r>
            <a:endParaRPr kumimoji="1" lang="en-US" altLang="zh-CN" sz="2400" dirty="0">
              <a:ea typeface="宋体"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3" name="内容占位符 2"/>
          <p:cNvSpPr>
            <a:spLocks noGrp="1"/>
          </p:cNvSpPr>
          <p:nvPr>
            <p:ph sz="quarter" idx="1"/>
          </p:nvPr>
        </p:nvSpPr>
        <p:spPr>
          <a:xfrm>
            <a:off x="897767" y="1478547"/>
            <a:ext cx="7772400" cy="5053034"/>
          </a:xfrm>
        </p:spPr>
        <p:txBody>
          <a:bodyPr>
            <a:normAutofit/>
          </a:bodyPr>
          <a:lstStyle/>
          <a:p>
            <a:pPr>
              <a:lnSpc>
                <a:spcPct val="150000"/>
              </a:lnSpc>
            </a:pPr>
            <a:r>
              <a:rPr lang="zh-CN" altLang="en-US" sz="2000" b="1" dirty="0">
                <a:solidFill>
                  <a:srgbClr val="FF0000"/>
                </a:solidFill>
              </a:rPr>
              <a:t>数据</a:t>
            </a:r>
            <a:r>
              <a:rPr lang="zh-CN" altLang="en-US" sz="2000" dirty="0">
                <a:solidFill>
                  <a:srgbClr val="FF0000"/>
                </a:solidFill>
              </a:rPr>
              <a:t> ： </a:t>
            </a:r>
            <a:r>
              <a:rPr lang="zh-CN" altLang="en-US" sz="2000" dirty="0"/>
              <a:t>信息的载体，被计算机识别、存储加工处理的对象</a:t>
            </a:r>
            <a:endParaRPr lang="en-US" altLang="zh-CN" sz="2000" dirty="0"/>
          </a:p>
          <a:p>
            <a:pPr>
              <a:lnSpc>
                <a:spcPct val="150000"/>
              </a:lnSpc>
            </a:pPr>
            <a:r>
              <a:rPr lang="zh-CN" altLang="en-US" sz="2000" b="1" dirty="0">
                <a:solidFill>
                  <a:srgbClr val="FF0000"/>
                </a:solidFill>
              </a:rPr>
              <a:t>数据元素</a:t>
            </a:r>
            <a:r>
              <a:rPr lang="zh-CN" altLang="en-US" sz="2000" dirty="0">
                <a:solidFill>
                  <a:srgbClr val="FF0000"/>
                </a:solidFill>
              </a:rPr>
              <a:t>（记录、表目）：  </a:t>
            </a:r>
            <a:r>
              <a:rPr lang="zh-CN" altLang="en-US" sz="2000" dirty="0"/>
              <a:t>数据的基本单位，是数据集合中的一个个体。一个数据元素可由若干个</a:t>
            </a:r>
            <a:r>
              <a:rPr lang="zh-CN" altLang="en-US" sz="2000" dirty="0">
                <a:solidFill>
                  <a:srgbClr val="FF0000"/>
                </a:solidFill>
              </a:rPr>
              <a:t>数据项</a:t>
            </a:r>
            <a:r>
              <a:rPr lang="zh-CN" altLang="en-US" sz="2000" dirty="0"/>
              <a:t>组成。</a:t>
            </a:r>
            <a:endParaRPr lang="en-US" altLang="zh-CN" sz="2000" dirty="0"/>
          </a:p>
          <a:p>
            <a:pPr>
              <a:lnSpc>
                <a:spcPct val="150000"/>
              </a:lnSpc>
            </a:pPr>
            <a:r>
              <a:rPr lang="zh-CN" altLang="en-US" sz="2000" b="1" dirty="0">
                <a:solidFill>
                  <a:srgbClr val="FF0000"/>
                </a:solidFill>
              </a:rPr>
              <a:t>数据项：</a:t>
            </a:r>
            <a:r>
              <a:rPr lang="zh-CN" altLang="en-US" sz="2000" dirty="0"/>
              <a:t>具有独立含义的标识单位，是数据不可分割的最小单位。</a:t>
            </a:r>
            <a:endParaRPr lang="zh-CN" altLang="en-US" sz="2000" dirty="0"/>
          </a:p>
          <a:p>
            <a:pPr>
              <a:lnSpc>
                <a:spcPct val="150000"/>
              </a:lnSpc>
            </a:pPr>
            <a:endParaRPr lang="en-US" altLang="zh-CN" sz="2400"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 name="Text Box 4"/>
          <p:cNvSpPr txBox="1">
            <a:spLocks noChangeArrowheads="1"/>
          </p:cNvSpPr>
          <p:nvPr/>
        </p:nvSpPr>
        <p:spPr bwMode="auto">
          <a:xfrm>
            <a:off x="4610075" y="5613648"/>
            <a:ext cx="1524000" cy="650875"/>
          </a:xfrm>
          <a:prstGeom prst="rect">
            <a:avLst/>
          </a:prstGeom>
          <a:solidFill>
            <a:schemeClr val="bg1"/>
          </a:solidFill>
          <a:ln w="9525">
            <a:solidFill>
              <a:schemeClr val="tx1"/>
            </a:solidFill>
            <a:miter lim="800000"/>
          </a:ln>
          <a:effectLst/>
        </p:spPr>
        <p:txBody>
          <a:bodyPr>
            <a:spAutoFit/>
          </a:bodyPr>
          <a:lstStyle/>
          <a:p>
            <a:pPr algn="l"/>
            <a:r>
              <a:rPr kumimoji="1" lang="zh-CN" altLang="en-US" sz="3600" b="1" dirty="0">
                <a:solidFill>
                  <a:schemeClr val="tx2"/>
                </a:solidFill>
                <a:latin typeface="楷体_GB2312" pitchFamily="49" charset="-122"/>
                <a:ea typeface="楷体_GB2312" pitchFamily="49" charset="-122"/>
              </a:rPr>
              <a:t> </a:t>
            </a:r>
            <a:r>
              <a:rPr kumimoji="1" lang="zh-CN" altLang="en-US" sz="2400" b="1" dirty="0">
                <a:solidFill>
                  <a:srgbClr val="FF0000"/>
                </a:solidFill>
                <a:latin typeface="楷体_GB2312" pitchFamily="49" charset="-122"/>
                <a:ea typeface="楷体_GB2312" pitchFamily="49" charset="-122"/>
              </a:rPr>
              <a:t>组合项</a:t>
            </a:r>
            <a:endParaRPr kumimoji="1" lang="zh-CN" altLang="en-US" sz="2400" dirty="0">
              <a:solidFill>
                <a:srgbClr val="FF0000"/>
              </a:solidFill>
              <a:latin typeface="楷体_GB2312" pitchFamily="49" charset="-122"/>
              <a:ea typeface="楷体_GB2312" pitchFamily="49" charset="-122"/>
            </a:endParaRPr>
          </a:p>
        </p:txBody>
      </p:sp>
      <p:sp>
        <p:nvSpPr>
          <p:cNvPr id="6" name="AutoShape 5"/>
          <p:cNvSpPr/>
          <p:nvPr/>
        </p:nvSpPr>
        <p:spPr bwMode="auto">
          <a:xfrm rot="16200000">
            <a:off x="5267300" y="4432548"/>
            <a:ext cx="381000" cy="1828800"/>
          </a:xfrm>
          <a:prstGeom prst="leftBrace">
            <a:avLst>
              <a:gd name="adj1" fmla="val 40000"/>
              <a:gd name="adj2" fmla="val 50000"/>
            </a:avLst>
          </a:prstGeom>
          <a:noFill/>
          <a:ln w="38100">
            <a:solidFill>
              <a:schemeClr val="accent1"/>
            </a:solidFill>
            <a:round/>
          </a:ln>
          <a:effectLst/>
        </p:spPr>
        <p:txBody>
          <a:bodyPr wrap="none" anchor="ctr"/>
          <a:lstStyle/>
          <a:p>
            <a:endParaRPr lang="zh-CN" altLang="en-US"/>
          </a:p>
        </p:txBody>
      </p:sp>
      <p:grpSp>
        <p:nvGrpSpPr>
          <p:cNvPr id="7" name="Group 6"/>
          <p:cNvGrpSpPr/>
          <p:nvPr/>
        </p:nvGrpSpPr>
        <p:grpSpPr bwMode="auto">
          <a:xfrm>
            <a:off x="4543400" y="4470648"/>
            <a:ext cx="1685925" cy="558800"/>
            <a:chOff x="3126" y="2736"/>
            <a:chExt cx="1062" cy="352"/>
          </a:xfrm>
        </p:grpSpPr>
        <p:sp>
          <p:nvSpPr>
            <p:cNvPr id="8" name="Text Box 7"/>
            <p:cNvSpPr txBox="1">
              <a:spLocks noChangeArrowheads="1"/>
            </p:cNvSpPr>
            <p:nvPr/>
          </p:nvSpPr>
          <p:spPr bwMode="auto">
            <a:xfrm>
              <a:off x="3126" y="2758"/>
              <a:ext cx="1062" cy="329"/>
            </a:xfrm>
            <a:prstGeom prst="rect">
              <a:avLst/>
            </a:prstGeom>
            <a:noFill/>
            <a:ln w="9525">
              <a:solidFill>
                <a:schemeClr val="tx2"/>
              </a:solidFill>
              <a:miter lim="800000"/>
            </a:ln>
            <a:effectLst/>
          </p:spPr>
          <p:txBody>
            <a:bodyPr wrap="square">
              <a:spAutoFit/>
            </a:bodyPr>
            <a:lstStyle/>
            <a:p>
              <a:pPr algn="l">
                <a:spcBef>
                  <a:spcPct val="50000"/>
                </a:spcBef>
              </a:pPr>
              <a:r>
                <a:rPr kumimoji="1" lang="zh-CN" altLang="en-US" sz="2800" dirty="0">
                  <a:ea typeface="宋体" pitchFamily="2" charset="-122"/>
                </a:rPr>
                <a:t>年  月 日</a:t>
              </a:r>
              <a:endParaRPr kumimoji="1" lang="zh-CN" altLang="en-US" sz="2800" dirty="0">
                <a:ea typeface="宋体" pitchFamily="2" charset="-122"/>
              </a:endParaRPr>
            </a:p>
          </p:txBody>
        </p:sp>
        <p:sp>
          <p:nvSpPr>
            <p:cNvPr id="9" name="Line 8"/>
            <p:cNvSpPr>
              <a:spLocks noChangeShapeType="1"/>
            </p:cNvSpPr>
            <p:nvPr/>
          </p:nvSpPr>
          <p:spPr bwMode="auto">
            <a:xfrm flipH="1">
              <a:off x="3507" y="2736"/>
              <a:ext cx="3" cy="352"/>
            </a:xfrm>
            <a:prstGeom prst="line">
              <a:avLst/>
            </a:prstGeom>
            <a:noFill/>
            <a:ln w="9525">
              <a:solidFill>
                <a:schemeClr val="tx1"/>
              </a:solidFill>
              <a:round/>
            </a:ln>
            <a:effectLst/>
          </p:spPr>
          <p:txBody>
            <a:bodyPr/>
            <a:lstStyle/>
            <a:p>
              <a:endParaRPr lang="zh-CN" altLang="en-US" sz="1400"/>
            </a:p>
          </p:txBody>
        </p:sp>
        <p:sp>
          <p:nvSpPr>
            <p:cNvPr id="10" name="Line 9"/>
            <p:cNvSpPr>
              <a:spLocks noChangeShapeType="1"/>
            </p:cNvSpPr>
            <p:nvPr/>
          </p:nvSpPr>
          <p:spPr bwMode="auto">
            <a:xfrm>
              <a:off x="3894" y="2736"/>
              <a:ext cx="3" cy="352"/>
            </a:xfrm>
            <a:prstGeom prst="line">
              <a:avLst/>
            </a:prstGeom>
            <a:noFill/>
            <a:ln w="9525">
              <a:solidFill>
                <a:schemeClr val="tx1"/>
              </a:solidFill>
              <a:round/>
            </a:ln>
            <a:effectLst/>
          </p:spPr>
          <p:txBody>
            <a:bodyPr/>
            <a:lstStyle/>
            <a:p>
              <a:endParaRPr lang="zh-CN" altLang="en-US" sz="1400"/>
            </a:p>
          </p:txBody>
        </p:sp>
      </p:grpSp>
      <p:grpSp>
        <p:nvGrpSpPr>
          <p:cNvPr id="11" name="Group 10"/>
          <p:cNvGrpSpPr/>
          <p:nvPr/>
        </p:nvGrpSpPr>
        <p:grpSpPr bwMode="auto">
          <a:xfrm>
            <a:off x="683568" y="3861048"/>
            <a:ext cx="7416800" cy="523875"/>
            <a:chOff x="324" y="2352"/>
            <a:chExt cx="4672" cy="330"/>
          </a:xfrm>
        </p:grpSpPr>
        <p:sp>
          <p:nvSpPr>
            <p:cNvPr id="12" name="Text Box 11"/>
            <p:cNvSpPr txBox="1">
              <a:spLocks noChangeArrowheads="1"/>
            </p:cNvSpPr>
            <p:nvPr/>
          </p:nvSpPr>
          <p:spPr bwMode="auto">
            <a:xfrm>
              <a:off x="324" y="2352"/>
              <a:ext cx="4672" cy="329"/>
            </a:xfrm>
            <a:prstGeom prst="rect">
              <a:avLst/>
            </a:prstGeom>
            <a:noFill/>
            <a:ln w="9525">
              <a:solidFill>
                <a:schemeClr val="tx2"/>
              </a:solidFill>
              <a:miter lim="800000"/>
            </a:ln>
            <a:effectLst/>
          </p:spPr>
          <p:txBody>
            <a:bodyPr wrap="square">
              <a:spAutoFit/>
            </a:bodyPr>
            <a:lstStyle/>
            <a:p>
              <a:pPr algn="l">
                <a:spcBef>
                  <a:spcPct val="50000"/>
                </a:spcBef>
              </a:pPr>
              <a:r>
                <a:rPr kumimoji="1" lang="zh-CN" altLang="en-US" sz="2800" dirty="0">
                  <a:latin typeface="楷体_GB2312" pitchFamily="49" charset="-122"/>
                  <a:ea typeface="楷体_GB2312" pitchFamily="49" charset="-122"/>
                </a:rPr>
                <a:t>学 号 姓 名班 号 性别 出生日期  入学成绩</a:t>
              </a:r>
              <a:endParaRPr kumimoji="1" lang="zh-CN" altLang="en-US" sz="2800" dirty="0">
                <a:latin typeface="华文行楷" pitchFamily="2" charset="-122"/>
                <a:ea typeface="华文行楷" pitchFamily="2" charset="-122"/>
              </a:endParaRPr>
            </a:p>
          </p:txBody>
        </p:sp>
        <p:sp>
          <p:nvSpPr>
            <p:cNvPr id="13" name="Line 12"/>
            <p:cNvSpPr>
              <a:spLocks noChangeShapeType="1"/>
            </p:cNvSpPr>
            <p:nvPr/>
          </p:nvSpPr>
          <p:spPr bwMode="auto">
            <a:xfrm flipH="1">
              <a:off x="959" y="2352"/>
              <a:ext cx="0" cy="330"/>
            </a:xfrm>
            <a:prstGeom prst="line">
              <a:avLst/>
            </a:prstGeom>
            <a:noFill/>
            <a:ln w="9525">
              <a:solidFill>
                <a:schemeClr val="tx1"/>
              </a:solidFill>
              <a:round/>
            </a:ln>
            <a:effectLst/>
          </p:spPr>
          <p:txBody>
            <a:bodyPr/>
            <a:lstStyle/>
            <a:p>
              <a:endParaRPr lang="zh-CN" altLang="en-US" sz="1400"/>
            </a:p>
          </p:txBody>
        </p:sp>
        <p:sp>
          <p:nvSpPr>
            <p:cNvPr id="14" name="Line 13"/>
            <p:cNvSpPr>
              <a:spLocks noChangeShapeType="1"/>
            </p:cNvSpPr>
            <p:nvPr/>
          </p:nvSpPr>
          <p:spPr bwMode="auto">
            <a:xfrm flipH="1">
              <a:off x="2229" y="2352"/>
              <a:ext cx="0" cy="330"/>
            </a:xfrm>
            <a:prstGeom prst="line">
              <a:avLst/>
            </a:prstGeom>
            <a:noFill/>
            <a:ln w="9525">
              <a:solidFill>
                <a:schemeClr val="tx1"/>
              </a:solidFill>
              <a:round/>
            </a:ln>
            <a:effectLst/>
          </p:spPr>
          <p:txBody>
            <a:bodyPr/>
            <a:lstStyle/>
            <a:p>
              <a:endParaRPr lang="zh-CN" altLang="en-US" sz="1400"/>
            </a:p>
          </p:txBody>
        </p:sp>
        <p:sp>
          <p:nvSpPr>
            <p:cNvPr id="15" name="Line 14"/>
            <p:cNvSpPr>
              <a:spLocks noChangeShapeType="1"/>
            </p:cNvSpPr>
            <p:nvPr/>
          </p:nvSpPr>
          <p:spPr bwMode="auto">
            <a:xfrm flipH="1">
              <a:off x="2773" y="2352"/>
              <a:ext cx="0" cy="330"/>
            </a:xfrm>
            <a:prstGeom prst="line">
              <a:avLst/>
            </a:prstGeom>
            <a:noFill/>
            <a:ln w="9525">
              <a:solidFill>
                <a:schemeClr val="tx1"/>
              </a:solidFill>
              <a:round/>
            </a:ln>
            <a:effectLst/>
          </p:spPr>
          <p:txBody>
            <a:bodyPr/>
            <a:lstStyle/>
            <a:p>
              <a:endParaRPr lang="zh-CN" altLang="en-US" sz="1400"/>
            </a:p>
          </p:txBody>
        </p:sp>
        <p:sp>
          <p:nvSpPr>
            <p:cNvPr id="16" name="Line 15"/>
            <p:cNvSpPr>
              <a:spLocks noChangeShapeType="1"/>
            </p:cNvSpPr>
            <p:nvPr/>
          </p:nvSpPr>
          <p:spPr bwMode="auto">
            <a:xfrm flipH="1">
              <a:off x="3817" y="2352"/>
              <a:ext cx="0" cy="326"/>
            </a:xfrm>
            <a:prstGeom prst="line">
              <a:avLst/>
            </a:prstGeom>
            <a:noFill/>
            <a:ln w="9525">
              <a:solidFill>
                <a:schemeClr val="tx1"/>
              </a:solidFill>
              <a:round/>
            </a:ln>
            <a:effectLst/>
          </p:spPr>
          <p:txBody>
            <a:bodyPr/>
            <a:lstStyle/>
            <a:p>
              <a:endParaRPr lang="zh-CN" altLang="en-US" sz="1400"/>
            </a:p>
          </p:txBody>
        </p:sp>
        <p:sp>
          <p:nvSpPr>
            <p:cNvPr id="17" name="Line 16"/>
            <p:cNvSpPr>
              <a:spLocks noChangeShapeType="1"/>
            </p:cNvSpPr>
            <p:nvPr/>
          </p:nvSpPr>
          <p:spPr bwMode="auto">
            <a:xfrm>
              <a:off x="1594" y="2352"/>
              <a:ext cx="0" cy="330"/>
            </a:xfrm>
            <a:prstGeom prst="line">
              <a:avLst/>
            </a:prstGeom>
            <a:noFill/>
            <a:ln w="9525">
              <a:solidFill>
                <a:schemeClr val="tx1"/>
              </a:solidFill>
              <a:round/>
            </a:ln>
            <a:effectLst/>
          </p:spPr>
          <p:txBody>
            <a:bodyPr/>
            <a:lstStyle/>
            <a:p>
              <a:endParaRPr lang="zh-CN" altLang="en-US" sz="1400"/>
            </a:p>
          </p:txBody>
        </p:sp>
      </p:grpSp>
      <p:sp>
        <p:nvSpPr>
          <p:cNvPr id="18" name="AutoShape 17"/>
          <p:cNvSpPr>
            <a:spLocks noChangeArrowheads="1"/>
          </p:cNvSpPr>
          <p:nvPr/>
        </p:nvSpPr>
        <p:spPr bwMode="auto">
          <a:xfrm>
            <a:off x="3060056" y="4848652"/>
            <a:ext cx="1295400" cy="609600"/>
          </a:xfrm>
          <a:prstGeom prst="wedgeRoundRectCallout">
            <a:avLst>
              <a:gd name="adj1" fmla="val 19116"/>
              <a:gd name="adj2" fmla="val -131509"/>
              <a:gd name="adj3" fmla="val 16667"/>
            </a:avLst>
          </a:prstGeom>
          <a:solidFill>
            <a:schemeClr val="bg1"/>
          </a:solidFill>
          <a:ln w="9525">
            <a:solidFill>
              <a:schemeClr val="accent1"/>
            </a:solidFill>
            <a:miter lim="800000"/>
          </a:ln>
          <a:effectLst/>
        </p:spPr>
        <p:txBody>
          <a:bodyPr/>
          <a:lstStyle/>
          <a:p>
            <a:r>
              <a:rPr kumimoji="1" lang="zh-CN" altLang="en-US" sz="2400" b="1" dirty="0">
                <a:solidFill>
                  <a:srgbClr val="FF0000"/>
                </a:solidFill>
                <a:ea typeface="楷体_GB2312" pitchFamily="49" charset="-122"/>
              </a:rPr>
              <a:t>原子项</a:t>
            </a:r>
            <a:endParaRPr kumimoji="1" lang="zh-CN" altLang="en-US" sz="2400" b="1" dirty="0">
              <a:solidFill>
                <a:srgbClr val="FF00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amond(in)">
                                      <p:cBhvr>
                                        <p:cTn id="13" dur="2000"/>
                                        <p:tgtEl>
                                          <p:spTgt spid="5"/>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amond(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8"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14400" y="1447800"/>
            <a:ext cx="7772400" cy="5053034"/>
          </a:xfrm>
        </p:spPr>
        <p:txBody>
          <a:bodyPr>
            <a:normAutofit/>
          </a:bodyPr>
          <a:lstStyle/>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9" name="Rectangle 2"/>
          <p:cNvSpPr txBox="1">
            <a:spLocks noChangeArrowheads="1"/>
          </p:cNvSpPr>
          <p:nvPr/>
        </p:nvSpPr>
        <p:spPr bwMode="auto">
          <a:xfrm>
            <a:off x="714348" y="341305"/>
            <a:ext cx="7772400" cy="5257800"/>
          </a:xfrm>
          <a:prstGeom prst="rect">
            <a:avLst/>
          </a:prstGeom>
          <a:noFill/>
          <a:ln w="9525">
            <a:noFill/>
            <a:miter lim="800000"/>
          </a:ln>
          <a:effectLst/>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
                <a:srgbClr val="0066CC"/>
              </a:buClr>
              <a:buSzTx/>
              <a:buFontTx/>
              <a:buNone/>
              <a:defRPr/>
            </a:pPr>
            <a:r>
              <a:rPr kumimoji="0" lang="zh-CN" altLang="en-US" sz="2400" b="1" i="0" u="none" strike="noStrike" kern="0" cap="none" spc="0" normalizeH="0" baseline="0" noProof="0" dirty="0">
                <a:ln>
                  <a:noFill/>
                </a:ln>
                <a:solidFill>
                  <a:srgbClr val="FF3300"/>
                </a:solidFill>
                <a:effectLst/>
                <a:uLnTx/>
                <a:uFillTx/>
                <a:latin typeface="Times New Roman" panose="02020503050405090304"/>
                <a:ea typeface="宋体" pitchFamily="2" charset="-122"/>
                <a:cs typeface="+mn-cs"/>
              </a:rPr>
              <a:t>数据对象</a:t>
            </a:r>
            <a:r>
              <a:rPr kumimoji="0" lang="zh-CN" altLang="en-US" sz="24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是</a:t>
            </a:r>
            <a:r>
              <a:rPr kumimoji="0" lang="zh-CN" altLang="en-US" sz="2400" b="0" i="0" u="none" strike="noStrike" kern="0" cap="none" spc="0" normalizeH="0" baseline="0" noProof="0" dirty="0">
                <a:ln>
                  <a:noFill/>
                </a:ln>
                <a:solidFill>
                  <a:srgbClr val="FF0000"/>
                </a:solidFill>
                <a:effectLst/>
                <a:uLnTx/>
                <a:uFillTx/>
                <a:latin typeface="Times New Roman" panose="02020503050405090304"/>
                <a:ea typeface="宋体" pitchFamily="2" charset="-122"/>
                <a:cs typeface="+mn-cs"/>
              </a:rPr>
              <a:t>性质相同</a:t>
            </a:r>
            <a:r>
              <a:rPr kumimoji="0" lang="zh-CN" altLang="en-US" sz="2400" b="0" i="0" u="none" strike="noStrike" kern="0" cap="none" spc="0" normalizeH="0" baseline="0" noProof="0" dirty="0">
                <a:ln>
                  <a:noFill/>
                </a:ln>
                <a:solidFill>
                  <a:schemeClr val="tx1"/>
                </a:solidFill>
                <a:effectLst/>
                <a:uLnTx/>
                <a:uFillTx/>
                <a:latin typeface="Times New Roman" panose="02020503050405090304"/>
                <a:ea typeface="宋体" pitchFamily="2" charset="-122"/>
                <a:cs typeface="+mn-cs"/>
              </a:rPr>
              <a:t>的</a:t>
            </a:r>
            <a:r>
              <a:rPr kumimoji="0" lang="zh-CN" altLang="en-US" sz="2400" b="0" i="0" u="none" strike="noStrike" kern="0" cap="none" spc="0" normalizeH="0" baseline="0" noProof="0" dirty="0">
                <a:ln>
                  <a:noFill/>
                </a:ln>
                <a:solidFill>
                  <a:srgbClr val="FF0000"/>
                </a:solidFill>
                <a:effectLst/>
                <a:uLnTx/>
                <a:uFillTx/>
                <a:latin typeface="Times New Roman" panose="02020503050405090304"/>
                <a:ea typeface="宋体" pitchFamily="2" charset="-122"/>
                <a:cs typeface="+mn-cs"/>
              </a:rPr>
              <a:t>数据元素</a:t>
            </a:r>
            <a:r>
              <a:rPr kumimoji="0" lang="zh-CN" altLang="en-US" sz="2400" b="0" i="0" u="none" strike="noStrike" kern="0" cap="none" spc="0" normalizeH="0" baseline="0" noProof="0" dirty="0">
                <a:ln>
                  <a:noFill/>
                </a:ln>
                <a:solidFill>
                  <a:schemeClr val="tx1"/>
                </a:solidFill>
                <a:effectLst/>
                <a:uLnTx/>
                <a:uFillTx/>
                <a:latin typeface="Times New Roman" panose="02020503050405090304"/>
                <a:ea typeface="宋体" pitchFamily="2" charset="-122"/>
                <a:cs typeface="+mn-cs"/>
              </a:rPr>
              <a:t>的</a:t>
            </a:r>
            <a:r>
              <a:rPr kumimoji="0" lang="zh-CN" altLang="en-US" sz="2400" b="0" i="0" u="none" strike="noStrike" kern="0" cap="none" spc="0" normalizeH="0" baseline="0" noProof="0" dirty="0">
                <a:ln>
                  <a:noFill/>
                </a:ln>
                <a:solidFill>
                  <a:srgbClr val="FF0000"/>
                </a:solidFill>
                <a:effectLst/>
                <a:uLnTx/>
                <a:uFillTx/>
                <a:latin typeface="Times New Roman" panose="02020503050405090304"/>
                <a:ea typeface="宋体" pitchFamily="2" charset="-122"/>
                <a:cs typeface="+mn-cs"/>
              </a:rPr>
              <a:t>集合</a:t>
            </a:r>
            <a:r>
              <a:rPr kumimoji="0" lang="zh-CN" altLang="en-US" sz="24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，是数据的一个子集。（</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某种数据类型元素的集合。</a:t>
            </a:r>
            <a:r>
              <a:rPr kumimoji="0" lang="zh-CN" altLang="en-US" sz="28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a:t>
            </a:r>
            <a:endParaRPr kumimoji="0" lang="zh-CN" altLang="en-US" sz="28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Bef>
                <a:spcPct val="20000"/>
              </a:spcBef>
              <a:spcAft>
                <a:spcPct val="0"/>
              </a:spcAft>
              <a:buClr>
                <a:srgbClr val="0066CC"/>
              </a:buClr>
              <a:buSzTx/>
              <a:buFontTx/>
              <a:buNone/>
              <a:defRPr/>
            </a:pP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数据对象可以是有限的，也可以是无限的。</a:t>
            </a:r>
            <a:endPar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例： 整数的数据对象是</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{…-3</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-2</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-1</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0</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1</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2</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3</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英文字符类型的数据对象是</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B</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C</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D</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E</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F</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lang="en-US" altLang="zh-CN" sz="2000" kern="0" dirty="0">
                <a:solidFill>
                  <a:srgbClr val="000000"/>
                </a:solidFill>
                <a:latin typeface="Times New Roman" panose="02020503050405090304"/>
                <a:ea typeface="宋体" pitchFamily="2" charset="-122"/>
              </a:rPr>
              <a:t>     </a:t>
            </a:r>
            <a:r>
              <a:rPr kumimoji="0" lang="zh-CN" altLang="en-US" sz="28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学生数据对象</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lang="en-US" altLang="zh-CN" sz="2000" kern="0" dirty="0">
                <a:solidFill>
                  <a:srgbClr val="000000"/>
                </a:solidFill>
                <a:latin typeface="Times New Roman" panose="02020503050405090304"/>
                <a:ea typeface="宋体" pitchFamily="2" charset="-122"/>
              </a:rPr>
              <a:t>  </a:t>
            </a:r>
            <a:r>
              <a:rPr lang="en-US" altLang="zh-CN" sz="3200" kern="0" dirty="0">
                <a:solidFill>
                  <a:srgbClr val="000000"/>
                </a:solidFill>
                <a:latin typeface="Times New Roman" panose="02020503050405090304"/>
                <a:ea typeface="宋体" pitchFamily="2" charset="-122"/>
              </a:rPr>
              <a:t>   </a:t>
            </a:r>
            <a:r>
              <a:rPr kumimoji="0" lang="zh-CN" altLang="en-US" sz="32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a:t>
            </a:r>
            <a:r>
              <a:rPr kumimoji="0" lang="zh-CN" altLang="en-US" sz="2000" b="0" i="0" u="none" strike="noStrike" kern="0" cap="none" spc="0" normalizeH="0" baseline="0" noProof="0" dirty="0">
                <a:ln>
                  <a:noFill/>
                </a:ln>
                <a:solidFill>
                  <a:srgbClr val="996633"/>
                </a:solidFill>
                <a:effectLst/>
                <a:uLnTx/>
                <a:uFillTx/>
                <a:latin typeface="Times New Roman" panose="02020503050405090304"/>
                <a:ea typeface="宋体" pitchFamily="2" charset="-122"/>
                <a:cs typeface="+mn-cs"/>
              </a:rPr>
              <a:t>学号   姓名  班号  性别    出生日期    入学成绩</a:t>
            </a:r>
            <a:endPar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001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刘影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01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女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19840417       623</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002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李恒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01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男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19831211       679</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150000"/>
              </a:lnSpc>
              <a:spcAft>
                <a:spcPct val="0"/>
              </a:spcAft>
              <a:buClr>
                <a:srgbClr val="0066CC"/>
              </a:buClr>
              <a:buSzTx/>
              <a:buFontTx/>
              <a:buNone/>
              <a:defRPr/>
            </a:pP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003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陈诚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02      </a:t>
            </a:r>
            <a:r>
              <a:rPr kumimoji="0" lang="zh-CN" altLang="en-US"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男      </a:t>
            </a: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19840910       638</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80000"/>
              </a:lnSpc>
              <a:spcBef>
                <a:spcPct val="20000"/>
              </a:spcBef>
              <a:spcAft>
                <a:spcPct val="0"/>
              </a:spcAft>
              <a:buClr>
                <a:srgbClr val="0066CC"/>
              </a:buClr>
              <a:buSzTx/>
              <a:buFontTx/>
              <a:buNone/>
              <a:defRPr/>
            </a:pPr>
            <a:r>
              <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rPr>
              <a:t>        …        …       …      …       …                  …</a:t>
            </a: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80000"/>
              </a:lnSpc>
              <a:spcBef>
                <a:spcPct val="20000"/>
              </a:spcBef>
              <a:spcAft>
                <a:spcPct val="0"/>
              </a:spcAft>
              <a:buClr>
                <a:srgbClr val="0066CC"/>
              </a:buClr>
              <a:buSzTx/>
              <a:buFontTx/>
              <a:buNone/>
              <a:defRPr/>
            </a:pPr>
            <a:endParaRPr kumimoji="0" lang="en-US" altLang="zh-CN" sz="2000" b="0"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a:p>
            <a:pPr marL="342900" marR="0" lvl="0" indent="-342900" algn="l" defTabSz="914400" rtl="0" eaLnBrk="1" fontAlgn="base" latinLnBrk="0" hangingPunct="1">
              <a:lnSpc>
                <a:spcPct val="80000"/>
              </a:lnSpc>
              <a:spcBef>
                <a:spcPct val="20000"/>
              </a:spcBef>
              <a:spcAft>
                <a:spcPct val="0"/>
              </a:spcAft>
              <a:buClr>
                <a:srgbClr val="0066CC"/>
              </a:buClr>
              <a:buSzTx/>
              <a:buFontTx/>
              <a:buNone/>
              <a:defRPr/>
            </a:pPr>
            <a:endParaRPr kumimoji="0" lang="en-US" altLang="zh-CN" sz="2000" b="1" i="0" u="none" strike="noStrike" kern="0" cap="none" spc="0" normalizeH="0" baseline="0" noProof="0" dirty="0">
              <a:ln>
                <a:noFill/>
              </a:ln>
              <a:solidFill>
                <a:srgbClr val="000000"/>
              </a:solidFill>
              <a:effectLst/>
              <a:uLnTx/>
              <a:uFillTx/>
              <a:latin typeface="Times New Roman" panose="02020503050405090304"/>
              <a:ea typeface="宋体" pitchFamily="2" charset="-122"/>
              <a:cs typeface="+mn-cs"/>
            </a:endParaRPr>
          </a:p>
        </p:txBody>
      </p:sp>
      <p:sp>
        <p:nvSpPr>
          <p:cNvPr id="20" name="Rectangle 3"/>
          <p:cNvSpPr>
            <a:spLocks noChangeArrowheads="1"/>
          </p:cNvSpPr>
          <p:nvPr/>
        </p:nvSpPr>
        <p:spPr bwMode="auto">
          <a:xfrm>
            <a:off x="1225550" y="4286256"/>
            <a:ext cx="5334000" cy="2133600"/>
          </a:xfrm>
          <a:prstGeom prst="rect">
            <a:avLst/>
          </a:prstGeom>
          <a:no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4"/>
          <p:cNvSpPr>
            <a:spLocks noChangeShapeType="1"/>
          </p:cNvSpPr>
          <p:nvPr/>
        </p:nvSpPr>
        <p:spPr bwMode="auto">
          <a:xfrm>
            <a:off x="1214414" y="4857760"/>
            <a:ext cx="5334000" cy="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Line 5"/>
          <p:cNvSpPr>
            <a:spLocks noChangeShapeType="1"/>
          </p:cNvSpPr>
          <p:nvPr/>
        </p:nvSpPr>
        <p:spPr bwMode="auto">
          <a:xfrm>
            <a:off x="1243026" y="6143644"/>
            <a:ext cx="5257800" cy="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6"/>
          <p:cNvSpPr>
            <a:spLocks noChangeShapeType="1"/>
          </p:cNvSpPr>
          <p:nvPr/>
        </p:nvSpPr>
        <p:spPr bwMode="auto">
          <a:xfrm>
            <a:off x="1225550" y="5286388"/>
            <a:ext cx="5334000" cy="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Line 7"/>
          <p:cNvSpPr>
            <a:spLocks noChangeShapeType="1"/>
          </p:cNvSpPr>
          <p:nvPr/>
        </p:nvSpPr>
        <p:spPr bwMode="auto">
          <a:xfrm>
            <a:off x="1225550" y="5826147"/>
            <a:ext cx="5334000" cy="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Line 8"/>
          <p:cNvSpPr>
            <a:spLocks noChangeShapeType="1"/>
          </p:cNvSpPr>
          <p:nvPr/>
        </p:nvSpPr>
        <p:spPr bwMode="auto">
          <a:xfrm>
            <a:off x="1987550" y="4286256"/>
            <a:ext cx="0" cy="213360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Line 9"/>
          <p:cNvSpPr>
            <a:spLocks noChangeShapeType="1"/>
          </p:cNvSpPr>
          <p:nvPr/>
        </p:nvSpPr>
        <p:spPr bwMode="auto">
          <a:xfrm>
            <a:off x="2673350" y="4286256"/>
            <a:ext cx="0" cy="213360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Line 10"/>
          <p:cNvSpPr>
            <a:spLocks noChangeShapeType="1"/>
          </p:cNvSpPr>
          <p:nvPr/>
        </p:nvSpPr>
        <p:spPr bwMode="auto">
          <a:xfrm>
            <a:off x="3282950" y="4286256"/>
            <a:ext cx="0" cy="213360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Line 11"/>
          <p:cNvSpPr>
            <a:spLocks noChangeShapeType="1"/>
          </p:cNvSpPr>
          <p:nvPr/>
        </p:nvSpPr>
        <p:spPr bwMode="auto">
          <a:xfrm>
            <a:off x="3968750" y="4286256"/>
            <a:ext cx="0" cy="213360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Line 12"/>
          <p:cNvSpPr>
            <a:spLocks noChangeShapeType="1"/>
          </p:cNvSpPr>
          <p:nvPr/>
        </p:nvSpPr>
        <p:spPr bwMode="auto">
          <a:xfrm>
            <a:off x="5264150" y="4286256"/>
            <a:ext cx="0" cy="2133600"/>
          </a:xfrm>
          <a:prstGeom prst="lin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AutoShape 13"/>
          <p:cNvSpPr>
            <a:spLocks noChangeArrowheads="1"/>
          </p:cNvSpPr>
          <p:nvPr/>
        </p:nvSpPr>
        <p:spPr bwMode="auto">
          <a:xfrm>
            <a:off x="6940550" y="4560909"/>
            <a:ext cx="1447800" cy="457200"/>
          </a:xfrm>
          <a:prstGeom prst="wedgeRoundRectCallout">
            <a:avLst>
              <a:gd name="adj1" fmla="val -76866"/>
              <a:gd name="adj2" fmla="val 67014"/>
              <a:gd name="adj3" fmla="val 16667"/>
            </a:avLst>
          </a:prstGeom>
          <a:solidFill>
            <a:srgbClr val="00CC99"/>
          </a:soli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ea typeface="宋体" pitchFamily="2" charset="-122"/>
            </a:endParaRPr>
          </a:p>
        </p:txBody>
      </p:sp>
      <p:sp>
        <p:nvSpPr>
          <p:cNvPr id="31" name="Text Box 14"/>
          <p:cNvSpPr txBox="1">
            <a:spLocks noChangeArrowheads="1"/>
          </p:cNvSpPr>
          <p:nvPr/>
        </p:nvSpPr>
        <p:spPr bwMode="auto">
          <a:xfrm>
            <a:off x="6940550" y="4560909"/>
            <a:ext cx="1447800" cy="457200"/>
          </a:xfrm>
          <a:prstGeom prst="rect">
            <a:avLst/>
          </a:prstGeom>
          <a:noFill/>
          <a:ln w="9525">
            <a:noFill/>
            <a:miter lim="800000"/>
          </a:ln>
          <a:effectLst/>
        </p:spPr>
        <p:txBody>
          <a:bodyPr>
            <a:spAutoFit/>
          </a:bodyPr>
          <a:lstStyle/>
          <a:p>
            <a:pPr algn="l">
              <a:spcBef>
                <a:spcPct val="50000"/>
              </a:spcBef>
            </a:pPr>
            <a:r>
              <a:rPr kumimoji="1" lang="zh-CN" altLang="en-US">
                <a:ea typeface="宋体" pitchFamily="2" charset="-122"/>
              </a:rPr>
              <a:t>数据元素</a:t>
            </a:r>
            <a:endParaRPr kumimoji="1" lang="zh-CN" altLang="en-US">
              <a:ea typeface="宋体" pitchFamily="2" charset="-122"/>
            </a:endParaRPr>
          </a:p>
        </p:txBody>
      </p:sp>
      <p:sp>
        <p:nvSpPr>
          <p:cNvPr id="32" name="AutoShape 15"/>
          <p:cNvSpPr/>
          <p:nvPr/>
        </p:nvSpPr>
        <p:spPr bwMode="auto">
          <a:xfrm>
            <a:off x="996950" y="4462482"/>
            <a:ext cx="152400" cy="1752600"/>
          </a:xfrm>
          <a:prstGeom prst="leftBrace">
            <a:avLst>
              <a:gd name="adj1" fmla="val 95833"/>
              <a:gd name="adj2" fmla="val 50000"/>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3" name="内容占位符 2"/>
          <p:cNvSpPr>
            <a:spLocks noGrp="1"/>
          </p:cNvSpPr>
          <p:nvPr>
            <p:ph sz="quarter" idx="1"/>
          </p:nvPr>
        </p:nvSpPr>
        <p:spPr>
          <a:xfrm>
            <a:off x="821690" y="1417955"/>
            <a:ext cx="7865110" cy="5053330"/>
          </a:xfrm>
        </p:spPr>
        <p:txBody>
          <a:bodyPr>
            <a:normAutofit/>
          </a:bodyPr>
          <a:lstStyle/>
          <a:p>
            <a:pPr>
              <a:lnSpc>
                <a:spcPct val="150000"/>
              </a:lnSpc>
            </a:pPr>
            <a:r>
              <a:rPr lang="zh-CN" altLang="en-US" sz="2400" b="1" dirty="0">
                <a:solidFill>
                  <a:srgbClr val="FF0000"/>
                </a:solidFill>
              </a:rPr>
              <a:t>数据结构：</a:t>
            </a:r>
            <a:r>
              <a:rPr lang="zh-CN" altLang="en-US" sz="2400" dirty="0"/>
              <a:t>  相互之间存在着一种或多种关系的数据元素的集合。它包括数据元素的</a:t>
            </a:r>
            <a:r>
              <a:rPr lang="zh-CN" altLang="en-US" sz="2400" dirty="0">
                <a:solidFill>
                  <a:srgbClr val="FF0000"/>
                </a:solidFill>
              </a:rPr>
              <a:t>逻辑结构</a:t>
            </a:r>
            <a:r>
              <a:rPr lang="zh-CN" altLang="en-US" sz="2400" dirty="0"/>
              <a:t>、</a:t>
            </a:r>
            <a:r>
              <a:rPr lang="zh-CN" altLang="en-US" sz="2400" dirty="0">
                <a:solidFill>
                  <a:srgbClr val="FF0000"/>
                </a:solidFill>
              </a:rPr>
              <a:t>存储结构</a:t>
            </a:r>
            <a:r>
              <a:rPr lang="zh-CN" altLang="en-US" sz="2400" dirty="0"/>
              <a:t>和</a:t>
            </a:r>
            <a:r>
              <a:rPr lang="zh-CN" altLang="en-US" sz="2400" dirty="0">
                <a:solidFill>
                  <a:srgbClr val="FF0000"/>
                </a:solidFill>
              </a:rPr>
              <a:t>定义的一组运算</a:t>
            </a:r>
            <a:r>
              <a:rPr lang="zh-CN" altLang="en-US" sz="2400" dirty="0"/>
              <a:t>。</a:t>
            </a:r>
            <a:endParaRPr lang="en-US" altLang="zh-CN" sz="2400" dirty="0"/>
          </a:p>
          <a:p>
            <a:pPr>
              <a:lnSpc>
                <a:spcPct val="150000"/>
              </a:lnSpc>
            </a:pPr>
            <a:r>
              <a:rPr lang="zh-CN" altLang="en-US" sz="2400" b="1" dirty="0">
                <a:solidFill>
                  <a:srgbClr val="FF3300"/>
                </a:solidFill>
              </a:rPr>
              <a:t>逻辑结构</a:t>
            </a:r>
            <a:r>
              <a:rPr lang="zh-CN" altLang="en-US" sz="2400" dirty="0"/>
              <a:t>  数据元素之间的逻辑关系，可以看做是从具体问题抽象出来的数学模型，与计算机无关，与数据的存储无关。</a:t>
            </a: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Rectangle 2"/>
          <p:cNvSpPr txBox="1">
            <a:spLocks noChangeArrowheads="1"/>
          </p:cNvSpPr>
          <p:nvPr/>
        </p:nvSpPr>
        <p:spPr>
          <a:xfrm>
            <a:off x="533400" y="838200"/>
            <a:ext cx="8001000" cy="5257800"/>
          </a:xfrm>
          <a:prstGeom prst="rect">
            <a:avLst/>
          </a:prstGeom>
        </p:spPr>
        <p:txBody>
          <a:bodyPr vert="horz">
            <a:normAutofit/>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逻辑结构可用一个二元组表示：</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ctr"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1" i="0" u="none" strike="noStrike" kern="1200" cap="none" spc="0" normalizeH="0" baseline="0" noProof="0" dirty="0" err="1">
                <a:ln>
                  <a:noFill/>
                </a:ln>
                <a:solidFill>
                  <a:schemeClr val="tx1"/>
                </a:solidFill>
                <a:effectLst/>
                <a:uLnTx/>
                <a:uFillTx/>
                <a:latin typeface="+mn-lt"/>
                <a:ea typeface="宋体" pitchFamily="2" charset="-122"/>
                <a:cs typeface="+mn-cs"/>
              </a:rPr>
              <a:t>Data_Structure</a:t>
            </a:r>
            <a:r>
              <a:rPr kumimoji="0" lang="en-US" altLang="zh-CN" sz="2400" b="1" i="0" u="none" strike="noStrike" kern="1200" cap="none" spc="0" normalizeH="0" baseline="0" noProof="0" dirty="0">
                <a:ln>
                  <a:noFill/>
                </a:ln>
                <a:solidFill>
                  <a:schemeClr val="tx1"/>
                </a:solidFill>
                <a:effectLst/>
                <a:uLnTx/>
                <a:uFillTx/>
                <a:latin typeface="+mn-lt"/>
                <a:ea typeface="宋体" pitchFamily="2" charset="-122"/>
                <a:cs typeface="+mn-cs"/>
              </a:rPr>
              <a:t> = (D,R)</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D—</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数据</a:t>
            </a:r>
            <a:r>
              <a:rPr kumimoji="0" lang="zh-CN" altLang="en-US" sz="2400" b="0" i="0" u="none" strike="noStrike" kern="1200" cap="none" spc="0" normalizeH="0" baseline="0" noProof="0" dirty="0">
                <a:ln>
                  <a:noFill/>
                </a:ln>
                <a:solidFill>
                  <a:srgbClr val="FF0000"/>
                </a:solidFill>
                <a:effectLst/>
                <a:uLnTx/>
                <a:uFillTx/>
                <a:latin typeface="+mn-lt"/>
                <a:ea typeface="宋体" pitchFamily="2" charset="-122"/>
                <a:cs typeface="+mn-cs"/>
              </a:rPr>
              <a:t>元素的有穷集合</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R—D</a:t>
            </a:r>
            <a:r>
              <a:rPr kumimoji="0" lang="zh-CN" altLang="zh-CN" sz="2400" b="0" i="0" u="none" strike="noStrike" kern="1200" cap="none" spc="0" normalizeH="0" baseline="0" noProof="0" dirty="0">
                <a:ln>
                  <a:noFill/>
                </a:ln>
                <a:solidFill>
                  <a:schemeClr val="tx1"/>
                </a:solidFill>
                <a:effectLst/>
                <a:uLnTx/>
                <a:uFillTx/>
                <a:latin typeface="+mn-lt"/>
                <a:ea typeface="宋体" pitchFamily="2" charset="-122"/>
                <a:cs typeface="+mn-cs"/>
              </a:rPr>
              <a:t>上</a:t>
            </a:r>
            <a:r>
              <a:rPr kumimoji="0" lang="zh-CN" altLang="zh-CN" sz="2400" b="0" i="0" u="none" strike="noStrike" kern="1200" cap="none" spc="0" normalizeH="0" baseline="0" noProof="0" dirty="0">
                <a:ln>
                  <a:noFill/>
                </a:ln>
                <a:solidFill>
                  <a:srgbClr val="FF0000"/>
                </a:solidFill>
                <a:effectLst/>
                <a:uLnTx/>
                <a:uFillTx/>
                <a:latin typeface="+mn-lt"/>
                <a:ea typeface="宋体" pitchFamily="2" charset="-122"/>
                <a:cs typeface="+mn-cs"/>
              </a:rPr>
              <a:t>关系的有穷集合</a:t>
            </a:r>
            <a:r>
              <a:rPr kumimoji="0" lang="zh-CN" altLang="zh-CN" sz="24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zh-CN"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zh-CN" altLang="en-US" sz="2400" b="1"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800" b="1"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1" i="0" u="none" strike="noStrike" kern="1200" cap="none" spc="0" normalizeH="0" baseline="0" noProof="0" dirty="0">
                <a:ln>
                  <a:noFill/>
                </a:ln>
                <a:solidFill>
                  <a:srgbClr val="996633"/>
                </a:solidFill>
                <a:effectLst/>
                <a:uLnTx/>
                <a:uFillTx/>
                <a:latin typeface="+mn-lt"/>
                <a:ea typeface="宋体" pitchFamily="2" charset="-122"/>
                <a:cs typeface="+mn-cs"/>
              </a:rPr>
              <a:t>[</a:t>
            </a:r>
            <a:r>
              <a:rPr kumimoji="0" lang="zh-CN" altLang="en-US" sz="2400" b="1" i="0" u="none" strike="noStrike" kern="1200" cap="none" spc="0" normalizeH="0" baseline="0" noProof="0" dirty="0">
                <a:ln>
                  <a:noFill/>
                </a:ln>
                <a:solidFill>
                  <a:srgbClr val="996633"/>
                </a:solidFill>
                <a:effectLst/>
                <a:uLnTx/>
                <a:uFillTx/>
                <a:latin typeface="+mn-lt"/>
                <a:ea typeface="宋体" pitchFamily="2" charset="-122"/>
                <a:cs typeface="+mn-cs"/>
              </a:rPr>
              <a:t>例</a:t>
            </a:r>
            <a:r>
              <a:rPr kumimoji="0" lang="en-US" altLang="zh-CN" sz="2400" b="1" i="0" u="none" strike="noStrike" kern="1200" cap="none" spc="0" normalizeH="0" baseline="0" noProof="0" dirty="0">
                <a:ln>
                  <a:noFill/>
                </a:ln>
                <a:solidFill>
                  <a:srgbClr val="996633"/>
                </a:solidFill>
                <a:effectLst/>
                <a:uLnTx/>
                <a:uFillTx/>
                <a:latin typeface="+mn-lt"/>
                <a:ea typeface="宋体"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设有数据结构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B = (D,R)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其中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D= {d1, d2, d3, d4, d5, d6}</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R={&lt;d1,d2&gt;, &lt;d1,d3&gt;,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&lt;d1,d4&gt;, &lt;d3,d5&gt;,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&lt;d3,d6&gt;}</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试画出其逻辑结构图。 </a:t>
            </a:r>
            <a:endPar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grpSp>
        <p:nvGrpSpPr>
          <p:cNvPr id="8" name="Group 3"/>
          <p:cNvGrpSpPr/>
          <p:nvPr/>
        </p:nvGrpSpPr>
        <p:grpSpPr bwMode="auto">
          <a:xfrm>
            <a:off x="6215074" y="3414730"/>
            <a:ext cx="1752600" cy="2517775"/>
            <a:chOff x="3936" y="1968"/>
            <a:chExt cx="1104" cy="1586"/>
          </a:xfrm>
        </p:grpSpPr>
        <p:sp>
          <p:nvSpPr>
            <p:cNvPr id="9" name="Oval 4"/>
            <p:cNvSpPr>
              <a:spLocks noChangeArrowheads="1"/>
            </p:cNvSpPr>
            <p:nvPr/>
          </p:nvSpPr>
          <p:spPr bwMode="auto">
            <a:xfrm>
              <a:off x="4320" y="1968"/>
              <a:ext cx="336" cy="288"/>
            </a:xfrm>
            <a:prstGeom prst="ellips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0" name="Oval 5"/>
            <p:cNvSpPr>
              <a:spLocks noChangeArrowheads="1"/>
            </p:cNvSpPr>
            <p:nvPr/>
          </p:nvSpPr>
          <p:spPr bwMode="auto">
            <a:xfrm>
              <a:off x="3936" y="2592"/>
              <a:ext cx="336" cy="288"/>
            </a:xfrm>
            <a:prstGeom prst="ellips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1" name="Oval 6"/>
            <p:cNvSpPr>
              <a:spLocks noChangeArrowheads="1"/>
            </p:cNvSpPr>
            <p:nvPr/>
          </p:nvSpPr>
          <p:spPr bwMode="auto">
            <a:xfrm>
              <a:off x="4320" y="2592"/>
              <a:ext cx="336" cy="288"/>
            </a:xfrm>
            <a:prstGeom prst="ellips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2" name="Oval 7"/>
            <p:cNvSpPr>
              <a:spLocks noChangeArrowheads="1"/>
            </p:cNvSpPr>
            <p:nvPr/>
          </p:nvSpPr>
          <p:spPr bwMode="auto">
            <a:xfrm>
              <a:off x="4704" y="2592"/>
              <a:ext cx="336" cy="288"/>
            </a:xfrm>
            <a:prstGeom prst="ellips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3" name="Oval 8"/>
            <p:cNvSpPr>
              <a:spLocks noChangeArrowheads="1"/>
            </p:cNvSpPr>
            <p:nvPr/>
          </p:nvSpPr>
          <p:spPr bwMode="auto">
            <a:xfrm>
              <a:off x="4128" y="3264"/>
              <a:ext cx="336" cy="288"/>
            </a:xfrm>
            <a:prstGeom prst="ellips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4" name="Oval 9"/>
            <p:cNvSpPr>
              <a:spLocks noChangeArrowheads="1"/>
            </p:cNvSpPr>
            <p:nvPr/>
          </p:nvSpPr>
          <p:spPr bwMode="auto">
            <a:xfrm>
              <a:off x="4608" y="3264"/>
              <a:ext cx="336" cy="288"/>
            </a:xfrm>
            <a:prstGeom prst="ellips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5" name="Line 10"/>
            <p:cNvSpPr>
              <a:spLocks noChangeShapeType="1"/>
            </p:cNvSpPr>
            <p:nvPr/>
          </p:nvSpPr>
          <p:spPr bwMode="auto">
            <a:xfrm flipH="1">
              <a:off x="4128" y="2256"/>
              <a:ext cx="336" cy="336"/>
            </a:xfrm>
            <a:prstGeom prst="lin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6" name="Line 11"/>
            <p:cNvSpPr>
              <a:spLocks noChangeShapeType="1"/>
            </p:cNvSpPr>
            <p:nvPr/>
          </p:nvSpPr>
          <p:spPr bwMode="auto">
            <a:xfrm>
              <a:off x="4512" y="2256"/>
              <a:ext cx="0" cy="336"/>
            </a:xfrm>
            <a:prstGeom prst="lin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7" name="Line 12"/>
            <p:cNvSpPr>
              <a:spLocks noChangeShapeType="1"/>
            </p:cNvSpPr>
            <p:nvPr/>
          </p:nvSpPr>
          <p:spPr bwMode="auto">
            <a:xfrm>
              <a:off x="4608" y="2208"/>
              <a:ext cx="240" cy="384"/>
            </a:xfrm>
            <a:prstGeom prst="lin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8" name="Line 13"/>
            <p:cNvSpPr>
              <a:spLocks noChangeShapeType="1"/>
            </p:cNvSpPr>
            <p:nvPr/>
          </p:nvSpPr>
          <p:spPr bwMode="auto">
            <a:xfrm flipH="1">
              <a:off x="4272" y="2880"/>
              <a:ext cx="192" cy="384"/>
            </a:xfrm>
            <a:prstGeom prst="lin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19" name="Line 14"/>
            <p:cNvSpPr>
              <a:spLocks noChangeShapeType="1"/>
            </p:cNvSpPr>
            <p:nvPr/>
          </p:nvSpPr>
          <p:spPr bwMode="auto">
            <a:xfrm>
              <a:off x="4512" y="2880"/>
              <a:ext cx="240" cy="384"/>
            </a:xfrm>
            <a:prstGeom prst="line">
              <a:avLst/>
            </a:prstGeom>
            <a:noFill/>
            <a:ln w="12700" cap="sq">
              <a:solidFill>
                <a:schemeClr val="tx1"/>
              </a:solidFill>
              <a:round/>
              <a:headEnd type="none" w="sm" len="sm"/>
              <a:tailEnd type="none" w="sm" len="sm"/>
            </a:ln>
            <a:effectLst/>
          </p:spPr>
          <p:txBody>
            <a:bodyPr wrap="none" anchor="ctr"/>
            <a:lstStyle/>
            <a:p>
              <a:endParaRPr lang="zh-CN" altLang="en-US" sz="2400"/>
            </a:p>
          </p:txBody>
        </p:sp>
        <p:sp>
          <p:nvSpPr>
            <p:cNvPr id="20" name="Text Box 15"/>
            <p:cNvSpPr txBox="1">
              <a:spLocks noChangeArrowheads="1"/>
            </p:cNvSpPr>
            <p:nvPr/>
          </p:nvSpPr>
          <p:spPr bwMode="auto">
            <a:xfrm>
              <a:off x="4320" y="1968"/>
              <a:ext cx="384" cy="288"/>
            </a:xfrm>
            <a:prstGeom prst="rect">
              <a:avLst/>
            </a:prstGeom>
            <a:noFill/>
            <a:ln w="9525">
              <a:noFill/>
              <a:miter lim="800000"/>
            </a:ln>
            <a:effectLst/>
          </p:spPr>
          <p:txBody>
            <a:bodyPr>
              <a:spAutoFit/>
            </a:bodyPr>
            <a:lstStyle/>
            <a:p>
              <a:pPr algn="l">
                <a:spcBef>
                  <a:spcPct val="50000"/>
                </a:spcBef>
              </a:pPr>
              <a:r>
                <a:rPr kumimoji="1" lang="en-US" altLang="zh-CN" sz="2400">
                  <a:ea typeface="宋体" pitchFamily="2" charset="-122"/>
                </a:rPr>
                <a:t>d1</a:t>
              </a:r>
              <a:endParaRPr kumimoji="1" lang="en-US" altLang="zh-CN" sz="2400">
                <a:ea typeface="宋体" pitchFamily="2" charset="-122"/>
              </a:endParaRPr>
            </a:p>
          </p:txBody>
        </p:sp>
        <p:sp>
          <p:nvSpPr>
            <p:cNvPr id="21" name="Text Box 16"/>
            <p:cNvSpPr txBox="1">
              <a:spLocks noChangeArrowheads="1"/>
            </p:cNvSpPr>
            <p:nvPr/>
          </p:nvSpPr>
          <p:spPr bwMode="auto">
            <a:xfrm>
              <a:off x="3936" y="2592"/>
              <a:ext cx="1104" cy="290"/>
            </a:xfrm>
            <a:prstGeom prst="rect">
              <a:avLst/>
            </a:prstGeom>
            <a:noFill/>
            <a:ln w="9525">
              <a:noFill/>
              <a:miter lim="800000"/>
            </a:ln>
            <a:effectLst/>
          </p:spPr>
          <p:txBody>
            <a:bodyPr>
              <a:spAutoFit/>
            </a:bodyPr>
            <a:lstStyle/>
            <a:p>
              <a:pPr algn="l">
                <a:spcBef>
                  <a:spcPct val="50000"/>
                </a:spcBef>
              </a:pPr>
              <a:r>
                <a:rPr kumimoji="1" lang="en-US" altLang="zh-CN" sz="2400" dirty="0">
                  <a:ea typeface="宋体" pitchFamily="2" charset="-122"/>
                </a:rPr>
                <a:t>d2  d3  d4</a:t>
              </a:r>
              <a:endParaRPr kumimoji="1" lang="en-US" altLang="zh-CN" sz="2400" dirty="0">
                <a:ea typeface="宋体" pitchFamily="2" charset="-122"/>
              </a:endParaRPr>
            </a:p>
          </p:txBody>
        </p:sp>
        <p:sp>
          <p:nvSpPr>
            <p:cNvPr id="22" name="Text Box 17"/>
            <p:cNvSpPr txBox="1">
              <a:spLocks noChangeArrowheads="1"/>
            </p:cNvSpPr>
            <p:nvPr/>
          </p:nvSpPr>
          <p:spPr bwMode="auto">
            <a:xfrm>
              <a:off x="4128" y="3264"/>
              <a:ext cx="864" cy="290"/>
            </a:xfrm>
            <a:prstGeom prst="rect">
              <a:avLst/>
            </a:prstGeom>
            <a:noFill/>
            <a:ln w="9525">
              <a:noFill/>
              <a:miter lim="800000"/>
            </a:ln>
            <a:effectLst/>
          </p:spPr>
          <p:txBody>
            <a:bodyPr>
              <a:spAutoFit/>
            </a:bodyPr>
            <a:lstStyle/>
            <a:p>
              <a:pPr algn="l">
                <a:spcBef>
                  <a:spcPct val="50000"/>
                </a:spcBef>
              </a:pPr>
              <a:r>
                <a:rPr kumimoji="1" lang="en-US" altLang="zh-CN" sz="2400">
                  <a:ea typeface="宋体" pitchFamily="2" charset="-122"/>
                </a:rPr>
                <a:t>d5   d6</a:t>
              </a:r>
              <a:endParaRPr kumimoji="1" lang="en-US" altLang="zh-CN" sz="240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subTnLst>
                                    <p:cmd type="evt" cmd="onstopaudio">
                                      <p:cBhvr>
                                        <p:cTn display="1" masterRel="sameClick">
                                          <p:stCondLst>
                                            <p:cond evt="begin" delay="0">
                                              <p:tn val="5"/>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第</a:t>
            </a:r>
            <a:r>
              <a:rPr lang="en-US" altLang="zh-CN" dirty="0">
                <a:solidFill>
                  <a:schemeClr val="tx1"/>
                </a:solidFill>
              </a:rPr>
              <a:t>1</a:t>
            </a:r>
            <a:r>
              <a:rPr lang="zh-CN" altLang="en-US" dirty="0">
                <a:solidFill>
                  <a:schemeClr val="tx1"/>
                </a:solidFill>
              </a:rPr>
              <a:t>章 绪论</a:t>
            </a:r>
            <a:endParaRPr lang="zh-CN" altLang="en-US" dirty="0">
              <a:solidFill>
                <a:schemeClr val="tx1"/>
              </a:solidFill>
            </a:endParaRPr>
          </a:p>
        </p:txBody>
      </p:sp>
      <p:sp>
        <p:nvSpPr>
          <p:cNvPr id="3" name="内容占位符 2"/>
          <p:cNvSpPr>
            <a:spLocks noGrp="1"/>
          </p:cNvSpPr>
          <p:nvPr>
            <p:ph sz="quarter" idx="1"/>
          </p:nvPr>
        </p:nvSpPr>
        <p:spPr/>
        <p:txBody>
          <a:bodyPr/>
          <a:lstStyle/>
          <a:p>
            <a:pPr>
              <a:lnSpc>
                <a:spcPct val="150000"/>
              </a:lnSpc>
            </a:pPr>
            <a:r>
              <a:rPr lang="en-US" altLang="zh-CN" sz="2800" dirty="0"/>
              <a:t>1.1 </a:t>
            </a:r>
            <a:r>
              <a:rPr lang="zh-CN" altLang="en-US" sz="2800" dirty="0"/>
              <a:t>引言</a:t>
            </a:r>
            <a:endParaRPr lang="en-US" altLang="zh-CN" sz="2800" dirty="0"/>
          </a:p>
          <a:p>
            <a:pPr>
              <a:lnSpc>
                <a:spcPct val="150000"/>
              </a:lnSpc>
            </a:pPr>
            <a:r>
              <a:rPr lang="en-US" altLang="zh-CN" sz="2800" dirty="0"/>
              <a:t>1.2 </a:t>
            </a:r>
            <a:r>
              <a:rPr lang="zh-CN" altLang="en-US" sz="2800" dirty="0"/>
              <a:t>基本概念和术语</a:t>
            </a:r>
            <a:endParaRPr lang="en-US" altLang="zh-CN" sz="2800" dirty="0"/>
          </a:p>
          <a:p>
            <a:pPr>
              <a:lnSpc>
                <a:spcPct val="150000"/>
              </a:lnSpc>
            </a:pPr>
            <a:r>
              <a:rPr lang="en-US" altLang="zh-CN" sz="2800" dirty="0"/>
              <a:t>1.3 </a:t>
            </a:r>
            <a:r>
              <a:rPr lang="zh-CN" altLang="en-US" sz="2800" dirty="0"/>
              <a:t>算法和算法分析</a:t>
            </a:r>
            <a:endParaRPr lang="en-US" altLang="zh-CN" sz="2800" dirty="0"/>
          </a:p>
          <a:p>
            <a:pPr>
              <a:lnSpc>
                <a:spcPct val="150000"/>
              </a:lnSpc>
            </a:pPr>
            <a:r>
              <a:rPr lang="en-US" altLang="zh-CN" sz="2800" dirty="0"/>
              <a:t>1.4 </a:t>
            </a:r>
            <a:r>
              <a:rPr lang="zh-CN" altLang="en-US" sz="2800" dirty="0"/>
              <a:t>补充</a:t>
            </a:r>
            <a:r>
              <a:rPr lang="en-US" altLang="zh-CN" sz="2800" dirty="0"/>
              <a:t>C/C++</a:t>
            </a:r>
            <a:r>
              <a:rPr lang="zh-CN" altLang="en-US" sz="2800" dirty="0"/>
              <a:t>语言知识</a:t>
            </a:r>
            <a:endParaRPr lang="en-US" altLang="zh-CN" sz="2800" dirty="0"/>
          </a:p>
          <a:p>
            <a:pPr>
              <a:lnSpc>
                <a:spcPct val="150000"/>
              </a:lnSpc>
            </a:pPr>
            <a:r>
              <a:rPr lang="en-US" altLang="zh-CN" sz="2800" dirty="0"/>
              <a:t>1.5 </a:t>
            </a:r>
            <a:r>
              <a:rPr lang="zh-CN" altLang="en-US" sz="2800" dirty="0"/>
              <a:t>本章知识点小结</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833438" y="428604"/>
            <a:ext cx="7167586" cy="1200329"/>
          </a:xfrm>
          <a:prstGeom prst="rect">
            <a:avLst/>
          </a:prstGeom>
          <a:noFill/>
          <a:ln w="9525">
            <a:noFill/>
            <a:miter lim="800000"/>
          </a:ln>
          <a:effectLst/>
        </p:spPr>
        <p:txBody>
          <a:bodyPr wrap="square">
            <a:spAutoFit/>
          </a:bodyPr>
          <a:lstStyle/>
          <a:p>
            <a:pPr>
              <a:lnSpc>
                <a:spcPct val="150000"/>
              </a:lnSpc>
            </a:pPr>
            <a:r>
              <a:rPr lang="zh-CN" altLang="en-US" sz="2400" dirty="0"/>
              <a:t>根据数据元素间关系的不同特性，数据的逻辑结构常分为以下四类：</a:t>
            </a:r>
            <a:endParaRPr lang="zh-CN" altLang="en-US" sz="2400" b="0" dirty="0"/>
          </a:p>
        </p:txBody>
      </p:sp>
      <p:grpSp>
        <p:nvGrpSpPr>
          <p:cNvPr id="2" name="Group 137"/>
          <p:cNvGrpSpPr/>
          <p:nvPr/>
        </p:nvGrpSpPr>
        <p:grpSpPr bwMode="auto">
          <a:xfrm>
            <a:off x="4572000" y="2133601"/>
            <a:ext cx="3571877" cy="1484313"/>
            <a:chOff x="2784" y="1296"/>
            <a:chExt cx="2250" cy="935"/>
          </a:xfrm>
        </p:grpSpPr>
        <p:grpSp>
          <p:nvGrpSpPr>
            <p:cNvPr id="3" name="Group 42"/>
            <p:cNvGrpSpPr/>
            <p:nvPr/>
          </p:nvGrpSpPr>
          <p:grpSpPr bwMode="auto">
            <a:xfrm>
              <a:off x="3120" y="1296"/>
              <a:ext cx="1381" cy="48"/>
              <a:chOff x="2987" y="1296"/>
              <a:chExt cx="1381" cy="48"/>
            </a:xfrm>
          </p:grpSpPr>
          <p:sp>
            <p:nvSpPr>
              <p:cNvPr id="4124" name="Oval 28"/>
              <p:cNvSpPr>
                <a:spLocks noChangeArrowheads="1"/>
              </p:cNvSpPr>
              <p:nvPr/>
            </p:nvSpPr>
            <p:spPr bwMode="auto">
              <a:xfrm>
                <a:off x="3264" y="1296"/>
                <a:ext cx="48" cy="48"/>
              </a:xfrm>
              <a:prstGeom prst="ellipse">
                <a:avLst/>
              </a:prstGeom>
              <a:noFill/>
              <a:ln w="19050">
                <a:solidFill>
                  <a:srgbClr val="000000"/>
                </a:solidFill>
                <a:round/>
              </a:ln>
              <a:effectLst/>
            </p:spPr>
            <p:txBody>
              <a:bodyPr wrap="none" anchor="ctr">
                <a:spAutoFit/>
              </a:bodyPr>
              <a:lstStyle/>
              <a:p>
                <a:endParaRPr lang="zh-CN" altLang="en-US"/>
              </a:p>
            </p:txBody>
          </p:sp>
          <p:sp>
            <p:nvSpPr>
              <p:cNvPr id="4125" name="Oval 29"/>
              <p:cNvSpPr>
                <a:spLocks noChangeArrowheads="1"/>
              </p:cNvSpPr>
              <p:nvPr/>
            </p:nvSpPr>
            <p:spPr bwMode="auto">
              <a:xfrm>
                <a:off x="2987" y="1296"/>
                <a:ext cx="48" cy="48"/>
              </a:xfrm>
              <a:prstGeom prst="ellipse">
                <a:avLst/>
              </a:prstGeom>
              <a:noFill/>
              <a:ln w="19050">
                <a:solidFill>
                  <a:srgbClr val="000000"/>
                </a:solidFill>
                <a:round/>
              </a:ln>
              <a:effectLst/>
            </p:spPr>
            <p:txBody>
              <a:bodyPr wrap="none" anchor="ctr">
                <a:spAutoFit/>
              </a:bodyPr>
              <a:lstStyle/>
              <a:p>
                <a:endParaRPr lang="zh-CN" altLang="en-US"/>
              </a:p>
            </p:txBody>
          </p:sp>
          <p:sp>
            <p:nvSpPr>
              <p:cNvPr id="4126" name="Oval 30"/>
              <p:cNvSpPr>
                <a:spLocks noChangeArrowheads="1"/>
              </p:cNvSpPr>
              <p:nvPr/>
            </p:nvSpPr>
            <p:spPr bwMode="auto">
              <a:xfrm>
                <a:off x="3530" y="1296"/>
                <a:ext cx="48" cy="48"/>
              </a:xfrm>
              <a:prstGeom prst="ellipse">
                <a:avLst/>
              </a:prstGeom>
              <a:noFill/>
              <a:ln w="19050">
                <a:solidFill>
                  <a:srgbClr val="000000"/>
                </a:solidFill>
                <a:round/>
              </a:ln>
              <a:effectLst/>
            </p:spPr>
            <p:txBody>
              <a:bodyPr wrap="none" anchor="ctr">
                <a:spAutoFit/>
              </a:bodyPr>
              <a:lstStyle/>
              <a:p>
                <a:endParaRPr lang="zh-CN" altLang="en-US"/>
              </a:p>
            </p:txBody>
          </p:sp>
          <p:sp>
            <p:nvSpPr>
              <p:cNvPr id="4127" name="Oval 31"/>
              <p:cNvSpPr>
                <a:spLocks noChangeArrowheads="1"/>
              </p:cNvSpPr>
              <p:nvPr/>
            </p:nvSpPr>
            <p:spPr bwMode="auto">
              <a:xfrm>
                <a:off x="3792" y="1296"/>
                <a:ext cx="48" cy="48"/>
              </a:xfrm>
              <a:prstGeom prst="ellipse">
                <a:avLst/>
              </a:prstGeom>
              <a:noFill/>
              <a:ln w="19050">
                <a:solidFill>
                  <a:srgbClr val="000000"/>
                </a:solidFill>
                <a:round/>
              </a:ln>
              <a:effectLst/>
            </p:spPr>
            <p:txBody>
              <a:bodyPr wrap="none" anchor="ctr">
                <a:spAutoFit/>
              </a:bodyPr>
              <a:lstStyle/>
              <a:p>
                <a:endParaRPr lang="zh-CN" altLang="en-US"/>
              </a:p>
            </p:txBody>
          </p:sp>
          <p:sp>
            <p:nvSpPr>
              <p:cNvPr id="4129" name="Oval 33"/>
              <p:cNvSpPr>
                <a:spLocks noChangeArrowheads="1"/>
              </p:cNvSpPr>
              <p:nvPr/>
            </p:nvSpPr>
            <p:spPr bwMode="auto">
              <a:xfrm flipH="1">
                <a:off x="4080" y="1296"/>
                <a:ext cx="48" cy="48"/>
              </a:xfrm>
              <a:prstGeom prst="ellipse">
                <a:avLst/>
              </a:prstGeom>
              <a:noFill/>
              <a:ln w="19050">
                <a:solidFill>
                  <a:srgbClr val="000000"/>
                </a:solidFill>
                <a:round/>
              </a:ln>
              <a:effectLst/>
            </p:spPr>
            <p:txBody>
              <a:bodyPr anchor="ctr">
                <a:spAutoFit/>
              </a:bodyPr>
              <a:lstStyle/>
              <a:p>
                <a:endParaRPr lang="zh-CN" altLang="en-US"/>
              </a:p>
            </p:txBody>
          </p:sp>
          <p:sp>
            <p:nvSpPr>
              <p:cNvPr id="4130" name="Oval 34"/>
              <p:cNvSpPr>
                <a:spLocks noChangeArrowheads="1"/>
              </p:cNvSpPr>
              <p:nvPr/>
            </p:nvSpPr>
            <p:spPr bwMode="auto">
              <a:xfrm>
                <a:off x="4320" y="1296"/>
                <a:ext cx="48" cy="48"/>
              </a:xfrm>
              <a:prstGeom prst="ellipse">
                <a:avLst/>
              </a:prstGeom>
              <a:noFill/>
              <a:ln w="19050">
                <a:solidFill>
                  <a:srgbClr val="000000"/>
                </a:solidFill>
                <a:round/>
              </a:ln>
              <a:effectLst/>
            </p:spPr>
            <p:txBody>
              <a:bodyPr wrap="none" anchor="ctr">
                <a:spAutoFit/>
              </a:bodyPr>
              <a:lstStyle/>
              <a:p>
                <a:endParaRPr lang="zh-CN" altLang="en-US"/>
              </a:p>
            </p:txBody>
          </p:sp>
          <p:sp>
            <p:nvSpPr>
              <p:cNvPr id="4133" name="Line 37"/>
              <p:cNvSpPr>
                <a:spLocks noChangeShapeType="1"/>
              </p:cNvSpPr>
              <p:nvPr/>
            </p:nvSpPr>
            <p:spPr bwMode="auto">
              <a:xfrm>
                <a:off x="3061" y="1318"/>
                <a:ext cx="192" cy="0"/>
              </a:xfrm>
              <a:prstGeom prst="line">
                <a:avLst/>
              </a:prstGeom>
              <a:noFill/>
              <a:ln w="19050">
                <a:solidFill>
                  <a:schemeClr val="tx1"/>
                </a:solidFill>
                <a:round/>
              </a:ln>
              <a:effectLst/>
            </p:spPr>
            <p:txBody>
              <a:bodyPr anchor="ctr">
                <a:spAutoFit/>
              </a:bodyPr>
              <a:lstStyle/>
              <a:p>
                <a:endParaRPr lang="zh-CN" altLang="en-US"/>
              </a:p>
            </p:txBody>
          </p:sp>
          <p:sp>
            <p:nvSpPr>
              <p:cNvPr id="4134" name="Line 38"/>
              <p:cNvSpPr>
                <a:spLocks noChangeShapeType="1"/>
              </p:cNvSpPr>
              <p:nvPr/>
            </p:nvSpPr>
            <p:spPr bwMode="auto">
              <a:xfrm>
                <a:off x="3339" y="1327"/>
                <a:ext cx="192" cy="0"/>
              </a:xfrm>
              <a:prstGeom prst="line">
                <a:avLst/>
              </a:prstGeom>
              <a:noFill/>
              <a:ln w="19050">
                <a:solidFill>
                  <a:schemeClr val="tx1"/>
                </a:solidFill>
                <a:round/>
              </a:ln>
              <a:effectLst/>
            </p:spPr>
            <p:txBody>
              <a:bodyPr anchor="ctr">
                <a:spAutoFit/>
              </a:bodyPr>
              <a:lstStyle/>
              <a:p>
                <a:endParaRPr lang="zh-CN" altLang="en-US"/>
              </a:p>
            </p:txBody>
          </p:sp>
          <p:sp>
            <p:nvSpPr>
              <p:cNvPr id="4135" name="Line 39"/>
              <p:cNvSpPr>
                <a:spLocks noChangeShapeType="1"/>
              </p:cNvSpPr>
              <p:nvPr/>
            </p:nvSpPr>
            <p:spPr bwMode="auto">
              <a:xfrm>
                <a:off x="3585" y="1322"/>
                <a:ext cx="192" cy="0"/>
              </a:xfrm>
              <a:prstGeom prst="line">
                <a:avLst/>
              </a:prstGeom>
              <a:noFill/>
              <a:ln w="19050">
                <a:solidFill>
                  <a:schemeClr val="tx1"/>
                </a:solidFill>
                <a:round/>
              </a:ln>
              <a:effectLst/>
            </p:spPr>
            <p:txBody>
              <a:bodyPr anchor="ctr">
                <a:spAutoFit/>
              </a:bodyPr>
              <a:lstStyle/>
              <a:p>
                <a:endParaRPr lang="zh-CN" altLang="en-US"/>
              </a:p>
            </p:txBody>
          </p:sp>
          <p:sp>
            <p:nvSpPr>
              <p:cNvPr id="4136" name="Line 40"/>
              <p:cNvSpPr>
                <a:spLocks noChangeShapeType="1"/>
              </p:cNvSpPr>
              <p:nvPr/>
            </p:nvSpPr>
            <p:spPr bwMode="auto">
              <a:xfrm>
                <a:off x="3871" y="1319"/>
                <a:ext cx="192" cy="0"/>
              </a:xfrm>
              <a:prstGeom prst="line">
                <a:avLst/>
              </a:prstGeom>
              <a:noFill/>
              <a:ln w="19050">
                <a:solidFill>
                  <a:schemeClr val="tx1"/>
                </a:solidFill>
                <a:round/>
              </a:ln>
              <a:effectLst/>
            </p:spPr>
            <p:txBody>
              <a:bodyPr anchor="ctr">
                <a:spAutoFit/>
              </a:bodyPr>
              <a:lstStyle/>
              <a:p>
                <a:endParaRPr lang="zh-CN" altLang="en-US"/>
              </a:p>
            </p:txBody>
          </p:sp>
          <p:sp>
            <p:nvSpPr>
              <p:cNvPr id="4137" name="Line 41"/>
              <p:cNvSpPr>
                <a:spLocks noChangeShapeType="1"/>
              </p:cNvSpPr>
              <p:nvPr/>
            </p:nvSpPr>
            <p:spPr bwMode="auto">
              <a:xfrm>
                <a:off x="4143" y="1327"/>
                <a:ext cx="192" cy="0"/>
              </a:xfrm>
              <a:prstGeom prst="line">
                <a:avLst/>
              </a:prstGeom>
              <a:noFill/>
              <a:ln w="19050">
                <a:solidFill>
                  <a:schemeClr val="tx1"/>
                </a:solidFill>
                <a:round/>
              </a:ln>
              <a:effectLst/>
            </p:spPr>
            <p:txBody>
              <a:bodyPr anchor="ctr">
                <a:spAutoFit/>
              </a:bodyPr>
              <a:lstStyle/>
              <a:p>
                <a:endParaRPr lang="zh-CN" altLang="en-US"/>
              </a:p>
            </p:txBody>
          </p:sp>
        </p:grpSp>
        <p:sp>
          <p:nvSpPr>
            <p:cNvPr id="4141" name="Text Box 45"/>
            <p:cNvSpPr txBox="1">
              <a:spLocks noChangeArrowheads="1"/>
            </p:cNvSpPr>
            <p:nvPr/>
          </p:nvSpPr>
          <p:spPr bwMode="auto">
            <a:xfrm>
              <a:off x="2784" y="1824"/>
              <a:ext cx="2250" cy="407"/>
            </a:xfrm>
            <a:prstGeom prst="rect">
              <a:avLst/>
            </a:prstGeom>
            <a:noFill/>
            <a:ln w="19050">
              <a:noFill/>
              <a:miter lim="800000"/>
            </a:ln>
            <a:effectLst/>
          </p:spPr>
          <p:txBody>
            <a:bodyPr wrap="square">
              <a:spAutoFit/>
            </a:bodyPr>
            <a:lstStyle/>
            <a:p>
              <a:pPr algn="ctr"/>
              <a:r>
                <a:rPr lang="zh-CN" altLang="en-US" dirty="0">
                  <a:solidFill>
                    <a:srgbClr val="FF0000"/>
                  </a:solidFill>
                </a:rPr>
                <a:t>线性结构</a:t>
              </a:r>
              <a:endParaRPr lang="en-US" altLang="zh-CN" dirty="0">
                <a:solidFill>
                  <a:srgbClr val="FF0000"/>
                </a:solidFill>
              </a:endParaRPr>
            </a:p>
            <a:p>
              <a:pPr algn="ctr"/>
              <a:r>
                <a:rPr lang="zh-CN" altLang="en-US" dirty="0">
                  <a:solidFill>
                    <a:srgbClr val="FF0000"/>
                  </a:solidFill>
                </a:rPr>
                <a:t>（数据元素之间存在一对一关系）</a:t>
              </a:r>
              <a:endParaRPr lang="zh-CN" altLang="en-US" dirty="0">
                <a:solidFill>
                  <a:srgbClr val="FF0000"/>
                </a:solidFill>
              </a:endParaRPr>
            </a:p>
          </p:txBody>
        </p:sp>
      </p:grpSp>
      <p:grpSp>
        <p:nvGrpSpPr>
          <p:cNvPr id="4" name="Group 136"/>
          <p:cNvGrpSpPr/>
          <p:nvPr/>
        </p:nvGrpSpPr>
        <p:grpSpPr bwMode="auto">
          <a:xfrm>
            <a:off x="928536" y="1905001"/>
            <a:ext cx="3000925" cy="1712913"/>
            <a:chOff x="616" y="1152"/>
            <a:chExt cx="1848" cy="1079"/>
          </a:xfrm>
        </p:grpSpPr>
        <p:sp>
          <p:nvSpPr>
            <p:cNvPr id="4140" name="Text Box 44"/>
            <p:cNvSpPr txBox="1">
              <a:spLocks noChangeArrowheads="1"/>
            </p:cNvSpPr>
            <p:nvPr/>
          </p:nvSpPr>
          <p:spPr bwMode="auto">
            <a:xfrm>
              <a:off x="616" y="1824"/>
              <a:ext cx="1848" cy="407"/>
            </a:xfrm>
            <a:prstGeom prst="rect">
              <a:avLst/>
            </a:prstGeom>
            <a:noFill/>
            <a:ln w="19050">
              <a:noFill/>
              <a:miter lim="800000"/>
            </a:ln>
            <a:effectLst/>
          </p:spPr>
          <p:txBody>
            <a:bodyPr wrap="square">
              <a:spAutoFit/>
            </a:bodyPr>
            <a:lstStyle/>
            <a:p>
              <a:pPr algn="ctr"/>
              <a:r>
                <a:rPr lang="zh-CN" altLang="en-US" dirty="0">
                  <a:solidFill>
                    <a:srgbClr val="FF0000"/>
                  </a:solidFill>
                </a:rPr>
                <a:t>集合结构</a:t>
              </a:r>
              <a:endParaRPr lang="en-US" altLang="zh-CN" dirty="0">
                <a:solidFill>
                  <a:srgbClr val="FF0000"/>
                </a:solidFill>
              </a:endParaRPr>
            </a:p>
            <a:p>
              <a:pPr algn="ctr"/>
              <a:r>
                <a:rPr lang="zh-CN" altLang="en-US" dirty="0">
                  <a:solidFill>
                    <a:srgbClr val="FF0000"/>
                  </a:solidFill>
                </a:rPr>
                <a:t>（数据元素同属于一个集合）</a:t>
              </a:r>
              <a:endParaRPr lang="zh-CN" altLang="en-US" dirty="0">
                <a:solidFill>
                  <a:srgbClr val="FF0000"/>
                </a:solidFill>
              </a:endParaRPr>
            </a:p>
          </p:txBody>
        </p:sp>
        <p:grpSp>
          <p:nvGrpSpPr>
            <p:cNvPr id="5" name="Group 61"/>
            <p:cNvGrpSpPr/>
            <p:nvPr/>
          </p:nvGrpSpPr>
          <p:grpSpPr bwMode="auto">
            <a:xfrm>
              <a:off x="1056" y="1152"/>
              <a:ext cx="917" cy="528"/>
              <a:chOff x="912" y="1152"/>
              <a:chExt cx="917" cy="528"/>
            </a:xfrm>
          </p:grpSpPr>
          <p:sp>
            <p:nvSpPr>
              <p:cNvPr id="4143" name="Oval 47"/>
              <p:cNvSpPr>
                <a:spLocks noChangeArrowheads="1"/>
              </p:cNvSpPr>
              <p:nvPr/>
            </p:nvSpPr>
            <p:spPr bwMode="auto">
              <a:xfrm>
                <a:off x="912" y="1445"/>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44" name="Oval 48"/>
              <p:cNvSpPr>
                <a:spLocks noChangeArrowheads="1"/>
              </p:cNvSpPr>
              <p:nvPr/>
            </p:nvSpPr>
            <p:spPr bwMode="auto">
              <a:xfrm>
                <a:off x="1177" y="1621"/>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45" name="Oval 49"/>
              <p:cNvSpPr>
                <a:spLocks noChangeArrowheads="1"/>
              </p:cNvSpPr>
              <p:nvPr/>
            </p:nvSpPr>
            <p:spPr bwMode="auto">
              <a:xfrm>
                <a:off x="1071" y="1211"/>
                <a:ext cx="53" cy="58"/>
              </a:xfrm>
              <a:prstGeom prst="ellipse">
                <a:avLst/>
              </a:prstGeom>
              <a:noFill/>
              <a:ln w="19050">
                <a:solidFill>
                  <a:srgbClr val="000000"/>
                </a:solidFill>
                <a:round/>
              </a:ln>
              <a:effectLst/>
            </p:spPr>
            <p:txBody>
              <a:bodyPr wrap="none" anchor="ctr">
                <a:spAutoFit/>
              </a:bodyPr>
              <a:lstStyle/>
              <a:p>
                <a:endParaRPr lang="zh-CN" altLang="en-US"/>
              </a:p>
            </p:txBody>
          </p:sp>
          <p:sp>
            <p:nvSpPr>
              <p:cNvPr id="4149" name="Oval 53"/>
              <p:cNvSpPr>
                <a:spLocks noChangeArrowheads="1"/>
              </p:cNvSpPr>
              <p:nvPr/>
            </p:nvSpPr>
            <p:spPr bwMode="auto">
              <a:xfrm>
                <a:off x="1389" y="1152"/>
                <a:ext cx="54" cy="59"/>
              </a:xfrm>
              <a:prstGeom prst="ellipse">
                <a:avLst/>
              </a:prstGeom>
              <a:noFill/>
              <a:ln w="19050">
                <a:solidFill>
                  <a:srgbClr val="000000"/>
                </a:solidFill>
                <a:round/>
              </a:ln>
              <a:effectLst/>
            </p:spPr>
            <p:txBody>
              <a:bodyPr wrap="none" anchor="ctr">
                <a:spAutoFit/>
              </a:bodyPr>
              <a:lstStyle/>
              <a:p>
                <a:endParaRPr lang="zh-CN" altLang="en-US"/>
              </a:p>
            </p:txBody>
          </p:sp>
          <p:sp>
            <p:nvSpPr>
              <p:cNvPr id="4150" name="Oval 54"/>
              <p:cNvSpPr>
                <a:spLocks noChangeArrowheads="1"/>
              </p:cNvSpPr>
              <p:nvPr/>
            </p:nvSpPr>
            <p:spPr bwMode="auto">
              <a:xfrm>
                <a:off x="1230" y="1387"/>
                <a:ext cx="53" cy="58"/>
              </a:xfrm>
              <a:prstGeom prst="ellipse">
                <a:avLst/>
              </a:prstGeom>
              <a:noFill/>
              <a:ln w="19050">
                <a:solidFill>
                  <a:srgbClr val="000000"/>
                </a:solidFill>
                <a:round/>
              </a:ln>
              <a:effectLst/>
            </p:spPr>
            <p:txBody>
              <a:bodyPr wrap="none" anchor="ctr">
                <a:spAutoFit/>
              </a:bodyPr>
              <a:lstStyle/>
              <a:p>
                <a:endParaRPr lang="zh-CN" altLang="en-US"/>
              </a:p>
            </p:txBody>
          </p:sp>
          <p:sp>
            <p:nvSpPr>
              <p:cNvPr id="4154" name="Oval 58"/>
              <p:cNvSpPr>
                <a:spLocks noChangeArrowheads="1"/>
              </p:cNvSpPr>
              <p:nvPr/>
            </p:nvSpPr>
            <p:spPr bwMode="auto">
              <a:xfrm>
                <a:off x="1776" y="1584"/>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55" name="Oval 59"/>
              <p:cNvSpPr>
                <a:spLocks noChangeArrowheads="1"/>
              </p:cNvSpPr>
              <p:nvPr/>
            </p:nvSpPr>
            <p:spPr bwMode="auto">
              <a:xfrm>
                <a:off x="1680" y="1296"/>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56" name="Oval 60"/>
              <p:cNvSpPr>
                <a:spLocks noChangeArrowheads="1"/>
              </p:cNvSpPr>
              <p:nvPr/>
            </p:nvSpPr>
            <p:spPr bwMode="auto">
              <a:xfrm>
                <a:off x="1488" y="1536"/>
                <a:ext cx="53" cy="59"/>
              </a:xfrm>
              <a:prstGeom prst="ellipse">
                <a:avLst/>
              </a:prstGeom>
              <a:noFill/>
              <a:ln w="19050">
                <a:solidFill>
                  <a:srgbClr val="000000"/>
                </a:solidFill>
                <a:round/>
              </a:ln>
              <a:effectLst/>
            </p:spPr>
            <p:txBody>
              <a:bodyPr wrap="none" anchor="ctr">
                <a:spAutoFit/>
              </a:bodyPr>
              <a:lstStyle/>
              <a:p>
                <a:endParaRPr lang="zh-CN" altLang="en-US"/>
              </a:p>
            </p:txBody>
          </p:sp>
        </p:grpSp>
      </p:grpSp>
      <p:grpSp>
        <p:nvGrpSpPr>
          <p:cNvPr id="6" name="Group 139"/>
          <p:cNvGrpSpPr/>
          <p:nvPr/>
        </p:nvGrpSpPr>
        <p:grpSpPr bwMode="auto">
          <a:xfrm>
            <a:off x="4786315" y="4038601"/>
            <a:ext cx="3429001" cy="2017713"/>
            <a:chOff x="2919" y="2496"/>
            <a:chExt cx="2160" cy="1271"/>
          </a:xfrm>
        </p:grpSpPr>
        <p:sp>
          <p:nvSpPr>
            <p:cNvPr id="4173" name="Text Box 77"/>
            <p:cNvSpPr txBox="1">
              <a:spLocks noChangeArrowheads="1"/>
            </p:cNvSpPr>
            <p:nvPr/>
          </p:nvSpPr>
          <p:spPr bwMode="auto">
            <a:xfrm>
              <a:off x="2919" y="3360"/>
              <a:ext cx="2160" cy="407"/>
            </a:xfrm>
            <a:prstGeom prst="rect">
              <a:avLst/>
            </a:prstGeom>
            <a:noFill/>
            <a:ln w="19050">
              <a:noFill/>
              <a:miter lim="800000"/>
            </a:ln>
            <a:effectLst/>
          </p:spPr>
          <p:txBody>
            <a:bodyPr wrap="square">
              <a:spAutoFit/>
            </a:bodyPr>
            <a:lstStyle/>
            <a:p>
              <a:pPr algn="ctr"/>
              <a:r>
                <a:rPr lang="zh-CN" altLang="en-US" dirty="0">
                  <a:solidFill>
                    <a:srgbClr val="FF0000"/>
                  </a:solidFill>
                </a:rPr>
                <a:t>图形结构</a:t>
              </a:r>
              <a:endParaRPr lang="en-US" altLang="zh-CN" dirty="0">
                <a:solidFill>
                  <a:srgbClr val="FF0000"/>
                </a:solidFill>
              </a:endParaRPr>
            </a:p>
            <a:p>
              <a:pPr algn="ctr"/>
              <a:r>
                <a:rPr lang="zh-CN" altLang="en-US" dirty="0">
                  <a:solidFill>
                    <a:srgbClr val="FF0000"/>
                  </a:solidFill>
                </a:rPr>
                <a:t>（数据元素之间存在多对多关系）</a:t>
              </a:r>
              <a:endParaRPr lang="zh-CN" altLang="en-US" dirty="0">
                <a:solidFill>
                  <a:srgbClr val="FF0000"/>
                </a:solidFill>
              </a:endParaRPr>
            </a:p>
          </p:txBody>
        </p:sp>
        <p:grpSp>
          <p:nvGrpSpPr>
            <p:cNvPr id="7" name="Group 98"/>
            <p:cNvGrpSpPr/>
            <p:nvPr/>
          </p:nvGrpSpPr>
          <p:grpSpPr bwMode="auto">
            <a:xfrm>
              <a:off x="3312" y="2496"/>
              <a:ext cx="1109" cy="587"/>
              <a:chOff x="3264" y="2640"/>
              <a:chExt cx="1109" cy="587"/>
            </a:xfrm>
          </p:grpSpPr>
          <p:sp>
            <p:nvSpPr>
              <p:cNvPr id="4195" name="Oval 99"/>
              <p:cNvSpPr>
                <a:spLocks noChangeArrowheads="1"/>
              </p:cNvSpPr>
              <p:nvPr/>
            </p:nvSpPr>
            <p:spPr bwMode="auto">
              <a:xfrm>
                <a:off x="3360" y="3029"/>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6" name="Oval 100"/>
              <p:cNvSpPr>
                <a:spLocks noChangeArrowheads="1"/>
              </p:cNvSpPr>
              <p:nvPr/>
            </p:nvSpPr>
            <p:spPr bwMode="auto">
              <a:xfrm>
                <a:off x="4320" y="2640"/>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7" name="Oval 101"/>
              <p:cNvSpPr>
                <a:spLocks noChangeArrowheads="1"/>
              </p:cNvSpPr>
              <p:nvPr/>
            </p:nvSpPr>
            <p:spPr bwMode="auto">
              <a:xfrm>
                <a:off x="4315" y="308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8" name="Oval 102"/>
              <p:cNvSpPr>
                <a:spLocks noChangeArrowheads="1"/>
              </p:cNvSpPr>
              <p:nvPr/>
            </p:nvSpPr>
            <p:spPr bwMode="auto">
              <a:xfrm>
                <a:off x="3984" y="316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9" name="Oval 103"/>
              <p:cNvSpPr>
                <a:spLocks noChangeArrowheads="1"/>
              </p:cNvSpPr>
              <p:nvPr/>
            </p:nvSpPr>
            <p:spPr bwMode="auto">
              <a:xfrm>
                <a:off x="3837" y="2736"/>
                <a:ext cx="54" cy="59"/>
              </a:xfrm>
              <a:prstGeom prst="ellipse">
                <a:avLst/>
              </a:prstGeom>
              <a:noFill/>
              <a:ln w="19050">
                <a:solidFill>
                  <a:srgbClr val="000000"/>
                </a:solidFill>
                <a:round/>
              </a:ln>
              <a:effectLst/>
            </p:spPr>
            <p:txBody>
              <a:bodyPr wrap="none" anchor="ctr">
                <a:spAutoFit/>
              </a:bodyPr>
              <a:lstStyle/>
              <a:p>
                <a:endParaRPr lang="zh-CN" altLang="en-US"/>
              </a:p>
            </p:txBody>
          </p:sp>
          <p:sp>
            <p:nvSpPr>
              <p:cNvPr id="4200" name="Oval 104"/>
              <p:cNvSpPr>
                <a:spLocks noChangeArrowheads="1"/>
              </p:cNvSpPr>
              <p:nvPr/>
            </p:nvSpPr>
            <p:spPr bwMode="auto">
              <a:xfrm>
                <a:off x="3648" y="292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201" name="Oval 105"/>
              <p:cNvSpPr>
                <a:spLocks noChangeArrowheads="1"/>
              </p:cNvSpPr>
              <p:nvPr/>
            </p:nvSpPr>
            <p:spPr bwMode="auto">
              <a:xfrm>
                <a:off x="3600" y="316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202" name="Oval 106"/>
              <p:cNvSpPr>
                <a:spLocks noChangeArrowheads="1"/>
              </p:cNvSpPr>
              <p:nvPr/>
            </p:nvSpPr>
            <p:spPr bwMode="auto">
              <a:xfrm>
                <a:off x="3264" y="268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203" name="Line 107"/>
              <p:cNvSpPr>
                <a:spLocks noChangeShapeType="1"/>
              </p:cNvSpPr>
              <p:nvPr/>
            </p:nvSpPr>
            <p:spPr bwMode="auto">
              <a:xfrm>
                <a:off x="3298" y="2748"/>
                <a:ext cx="65" cy="276"/>
              </a:xfrm>
              <a:prstGeom prst="line">
                <a:avLst/>
              </a:prstGeom>
              <a:noFill/>
              <a:ln w="19050">
                <a:solidFill>
                  <a:srgbClr val="000000"/>
                </a:solidFill>
                <a:round/>
              </a:ln>
              <a:effectLst/>
            </p:spPr>
            <p:txBody>
              <a:bodyPr anchor="ctr">
                <a:spAutoFit/>
              </a:bodyPr>
              <a:lstStyle/>
              <a:p>
                <a:endParaRPr lang="zh-CN" altLang="en-US"/>
              </a:p>
            </p:txBody>
          </p:sp>
          <p:sp>
            <p:nvSpPr>
              <p:cNvPr id="4204" name="Line 108"/>
              <p:cNvSpPr>
                <a:spLocks noChangeShapeType="1"/>
              </p:cNvSpPr>
              <p:nvPr/>
            </p:nvSpPr>
            <p:spPr bwMode="auto">
              <a:xfrm>
                <a:off x="3312" y="2736"/>
                <a:ext cx="522" cy="30"/>
              </a:xfrm>
              <a:prstGeom prst="line">
                <a:avLst/>
              </a:prstGeom>
              <a:noFill/>
              <a:ln w="19050">
                <a:solidFill>
                  <a:srgbClr val="000000"/>
                </a:solidFill>
                <a:round/>
              </a:ln>
              <a:effectLst/>
            </p:spPr>
            <p:txBody>
              <a:bodyPr anchor="ctr">
                <a:spAutoFit/>
              </a:bodyPr>
              <a:lstStyle/>
              <a:p>
                <a:endParaRPr lang="zh-CN" altLang="en-US"/>
              </a:p>
            </p:txBody>
          </p:sp>
          <p:sp>
            <p:nvSpPr>
              <p:cNvPr id="4205" name="Line 109"/>
              <p:cNvSpPr>
                <a:spLocks noChangeShapeType="1"/>
              </p:cNvSpPr>
              <p:nvPr/>
            </p:nvSpPr>
            <p:spPr bwMode="auto">
              <a:xfrm flipV="1">
                <a:off x="3696" y="2784"/>
                <a:ext cx="144" cy="144"/>
              </a:xfrm>
              <a:prstGeom prst="line">
                <a:avLst/>
              </a:prstGeom>
              <a:noFill/>
              <a:ln w="19050">
                <a:solidFill>
                  <a:srgbClr val="000000"/>
                </a:solidFill>
                <a:round/>
              </a:ln>
              <a:effectLst/>
            </p:spPr>
            <p:txBody>
              <a:bodyPr anchor="ctr">
                <a:spAutoFit/>
              </a:bodyPr>
              <a:lstStyle/>
              <a:p>
                <a:endParaRPr lang="zh-CN" altLang="en-US"/>
              </a:p>
            </p:txBody>
          </p:sp>
          <p:sp>
            <p:nvSpPr>
              <p:cNvPr id="4206" name="Line 110"/>
              <p:cNvSpPr>
                <a:spLocks noChangeShapeType="1"/>
              </p:cNvSpPr>
              <p:nvPr/>
            </p:nvSpPr>
            <p:spPr bwMode="auto">
              <a:xfrm flipV="1">
                <a:off x="3901" y="2688"/>
                <a:ext cx="419" cy="78"/>
              </a:xfrm>
              <a:prstGeom prst="line">
                <a:avLst/>
              </a:prstGeom>
              <a:noFill/>
              <a:ln w="19050">
                <a:solidFill>
                  <a:srgbClr val="000000"/>
                </a:solidFill>
                <a:round/>
              </a:ln>
              <a:effectLst/>
            </p:spPr>
            <p:txBody>
              <a:bodyPr anchor="ctr">
                <a:spAutoFit/>
              </a:bodyPr>
              <a:lstStyle/>
              <a:p>
                <a:endParaRPr lang="zh-CN" altLang="en-US"/>
              </a:p>
            </p:txBody>
          </p:sp>
          <p:sp>
            <p:nvSpPr>
              <p:cNvPr id="4207" name="Line 111"/>
              <p:cNvSpPr>
                <a:spLocks noChangeShapeType="1"/>
              </p:cNvSpPr>
              <p:nvPr/>
            </p:nvSpPr>
            <p:spPr bwMode="auto">
              <a:xfrm flipV="1">
                <a:off x="4335" y="2700"/>
                <a:ext cx="21" cy="372"/>
              </a:xfrm>
              <a:prstGeom prst="line">
                <a:avLst/>
              </a:prstGeom>
              <a:noFill/>
              <a:ln w="19050">
                <a:solidFill>
                  <a:srgbClr val="000000"/>
                </a:solidFill>
                <a:round/>
              </a:ln>
              <a:effectLst/>
            </p:spPr>
            <p:txBody>
              <a:bodyPr anchor="ctr">
                <a:spAutoFit/>
              </a:bodyPr>
              <a:lstStyle/>
              <a:p>
                <a:endParaRPr lang="zh-CN" altLang="en-US"/>
              </a:p>
            </p:txBody>
          </p:sp>
          <p:sp>
            <p:nvSpPr>
              <p:cNvPr id="4208" name="Line 112"/>
              <p:cNvSpPr>
                <a:spLocks noChangeShapeType="1"/>
              </p:cNvSpPr>
              <p:nvPr/>
            </p:nvSpPr>
            <p:spPr bwMode="auto">
              <a:xfrm flipV="1">
                <a:off x="3408" y="2976"/>
                <a:ext cx="240" cy="96"/>
              </a:xfrm>
              <a:prstGeom prst="line">
                <a:avLst/>
              </a:prstGeom>
              <a:noFill/>
              <a:ln w="19050">
                <a:solidFill>
                  <a:srgbClr val="000000"/>
                </a:solidFill>
                <a:round/>
              </a:ln>
              <a:effectLst/>
            </p:spPr>
            <p:txBody>
              <a:bodyPr anchor="ctr">
                <a:spAutoFit/>
              </a:bodyPr>
              <a:lstStyle/>
              <a:p>
                <a:endParaRPr lang="zh-CN" altLang="en-US"/>
              </a:p>
            </p:txBody>
          </p:sp>
          <p:sp>
            <p:nvSpPr>
              <p:cNvPr id="4209" name="Line 113"/>
              <p:cNvSpPr>
                <a:spLocks noChangeShapeType="1"/>
              </p:cNvSpPr>
              <p:nvPr/>
            </p:nvSpPr>
            <p:spPr bwMode="auto">
              <a:xfrm>
                <a:off x="3408" y="3072"/>
                <a:ext cx="192" cy="96"/>
              </a:xfrm>
              <a:prstGeom prst="line">
                <a:avLst/>
              </a:prstGeom>
              <a:noFill/>
              <a:ln w="19050">
                <a:solidFill>
                  <a:srgbClr val="000000"/>
                </a:solidFill>
                <a:round/>
              </a:ln>
              <a:effectLst/>
            </p:spPr>
            <p:txBody>
              <a:bodyPr anchor="ctr">
                <a:spAutoFit/>
              </a:bodyPr>
              <a:lstStyle/>
              <a:p>
                <a:endParaRPr lang="zh-CN" altLang="en-US"/>
              </a:p>
            </p:txBody>
          </p:sp>
          <p:sp>
            <p:nvSpPr>
              <p:cNvPr id="4210" name="Line 114"/>
              <p:cNvSpPr>
                <a:spLocks noChangeShapeType="1"/>
              </p:cNvSpPr>
              <p:nvPr/>
            </p:nvSpPr>
            <p:spPr bwMode="auto">
              <a:xfrm>
                <a:off x="3648" y="3168"/>
                <a:ext cx="328" cy="27"/>
              </a:xfrm>
              <a:prstGeom prst="line">
                <a:avLst/>
              </a:prstGeom>
              <a:noFill/>
              <a:ln w="19050">
                <a:solidFill>
                  <a:srgbClr val="000000"/>
                </a:solidFill>
                <a:round/>
              </a:ln>
              <a:effectLst/>
            </p:spPr>
            <p:txBody>
              <a:bodyPr anchor="ctr">
                <a:spAutoFit/>
              </a:bodyPr>
              <a:lstStyle/>
              <a:p>
                <a:endParaRPr lang="zh-CN" altLang="en-US"/>
              </a:p>
            </p:txBody>
          </p:sp>
          <p:sp>
            <p:nvSpPr>
              <p:cNvPr id="4211" name="Line 115"/>
              <p:cNvSpPr>
                <a:spLocks noChangeShapeType="1"/>
              </p:cNvSpPr>
              <p:nvPr/>
            </p:nvSpPr>
            <p:spPr bwMode="auto">
              <a:xfrm>
                <a:off x="3696" y="2976"/>
                <a:ext cx="288" cy="192"/>
              </a:xfrm>
              <a:prstGeom prst="line">
                <a:avLst/>
              </a:prstGeom>
              <a:noFill/>
              <a:ln w="19050">
                <a:solidFill>
                  <a:srgbClr val="000000"/>
                </a:solidFill>
                <a:round/>
              </a:ln>
              <a:effectLst/>
            </p:spPr>
            <p:txBody>
              <a:bodyPr anchor="ctr">
                <a:spAutoFit/>
              </a:bodyPr>
              <a:lstStyle/>
              <a:p>
                <a:endParaRPr lang="zh-CN" altLang="en-US"/>
              </a:p>
            </p:txBody>
          </p:sp>
          <p:sp>
            <p:nvSpPr>
              <p:cNvPr id="4212" name="Line 116"/>
              <p:cNvSpPr>
                <a:spLocks noChangeShapeType="1"/>
              </p:cNvSpPr>
              <p:nvPr/>
            </p:nvSpPr>
            <p:spPr bwMode="auto">
              <a:xfrm>
                <a:off x="3840" y="2784"/>
                <a:ext cx="192" cy="384"/>
              </a:xfrm>
              <a:prstGeom prst="line">
                <a:avLst/>
              </a:prstGeom>
              <a:noFill/>
              <a:ln w="19050">
                <a:solidFill>
                  <a:srgbClr val="000000"/>
                </a:solidFill>
                <a:round/>
              </a:ln>
              <a:effectLst/>
            </p:spPr>
            <p:txBody>
              <a:bodyPr anchor="ctr">
                <a:spAutoFit/>
              </a:bodyPr>
              <a:lstStyle/>
              <a:p>
                <a:endParaRPr lang="zh-CN" altLang="en-US"/>
              </a:p>
            </p:txBody>
          </p:sp>
          <p:sp>
            <p:nvSpPr>
              <p:cNvPr id="4213" name="Line 117"/>
              <p:cNvSpPr>
                <a:spLocks noChangeShapeType="1"/>
              </p:cNvSpPr>
              <p:nvPr/>
            </p:nvSpPr>
            <p:spPr bwMode="auto">
              <a:xfrm>
                <a:off x="3888" y="2784"/>
                <a:ext cx="432" cy="336"/>
              </a:xfrm>
              <a:prstGeom prst="line">
                <a:avLst/>
              </a:prstGeom>
              <a:noFill/>
              <a:ln w="19050">
                <a:solidFill>
                  <a:srgbClr val="000000"/>
                </a:solidFill>
                <a:round/>
              </a:ln>
              <a:effectLst/>
            </p:spPr>
            <p:txBody>
              <a:bodyPr anchor="ctr">
                <a:spAutoFit/>
              </a:bodyPr>
              <a:lstStyle/>
              <a:p>
                <a:endParaRPr lang="zh-CN" altLang="en-US"/>
              </a:p>
            </p:txBody>
          </p:sp>
          <p:sp>
            <p:nvSpPr>
              <p:cNvPr id="4214" name="Line 118"/>
              <p:cNvSpPr>
                <a:spLocks noChangeShapeType="1"/>
              </p:cNvSpPr>
              <p:nvPr/>
            </p:nvSpPr>
            <p:spPr bwMode="auto">
              <a:xfrm flipV="1">
                <a:off x="4032" y="3120"/>
                <a:ext cx="288" cy="96"/>
              </a:xfrm>
              <a:prstGeom prst="line">
                <a:avLst/>
              </a:prstGeom>
              <a:noFill/>
              <a:ln w="19050">
                <a:solidFill>
                  <a:srgbClr val="000000"/>
                </a:solidFill>
                <a:round/>
              </a:ln>
              <a:effectLst/>
            </p:spPr>
            <p:txBody>
              <a:bodyPr anchor="ctr">
                <a:spAutoFit/>
              </a:bodyPr>
              <a:lstStyle/>
              <a:p>
                <a:endParaRPr lang="zh-CN" altLang="en-US"/>
              </a:p>
            </p:txBody>
          </p:sp>
          <p:sp>
            <p:nvSpPr>
              <p:cNvPr id="4215" name="Line 119"/>
              <p:cNvSpPr>
                <a:spLocks noChangeShapeType="1"/>
              </p:cNvSpPr>
              <p:nvPr/>
            </p:nvSpPr>
            <p:spPr bwMode="auto">
              <a:xfrm>
                <a:off x="3312" y="2736"/>
                <a:ext cx="336" cy="192"/>
              </a:xfrm>
              <a:prstGeom prst="line">
                <a:avLst/>
              </a:prstGeom>
              <a:noFill/>
              <a:ln w="19050">
                <a:solidFill>
                  <a:srgbClr val="000000"/>
                </a:solidFill>
                <a:round/>
              </a:ln>
              <a:effectLst/>
            </p:spPr>
            <p:txBody>
              <a:bodyPr anchor="ctr">
                <a:spAutoFit/>
              </a:bodyPr>
              <a:lstStyle/>
              <a:p>
                <a:endParaRPr lang="zh-CN" altLang="en-US"/>
              </a:p>
            </p:txBody>
          </p:sp>
        </p:grpSp>
      </p:grpSp>
      <p:grpSp>
        <p:nvGrpSpPr>
          <p:cNvPr id="8" name="Group 141"/>
          <p:cNvGrpSpPr/>
          <p:nvPr/>
        </p:nvGrpSpPr>
        <p:grpSpPr bwMode="auto">
          <a:xfrm>
            <a:off x="500062" y="3962402"/>
            <a:ext cx="3786189" cy="2184401"/>
            <a:chOff x="315" y="2448"/>
            <a:chExt cx="2385" cy="1376"/>
          </a:xfrm>
        </p:grpSpPr>
        <p:grpSp>
          <p:nvGrpSpPr>
            <p:cNvPr id="9" name="Group 140"/>
            <p:cNvGrpSpPr/>
            <p:nvPr/>
          </p:nvGrpSpPr>
          <p:grpSpPr bwMode="auto">
            <a:xfrm>
              <a:off x="1104" y="2448"/>
              <a:ext cx="965" cy="683"/>
              <a:chOff x="1104" y="2448"/>
              <a:chExt cx="965" cy="683"/>
            </a:xfrm>
          </p:grpSpPr>
          <p:sp>
            <p:nvSpPr>
              <p:cNvPr id="4175" name="Oval 79"/>
              <p:cNvSpPr>
                <a:spLocks noChangeArrowheads="1"/>
              </p:cNvSpPr>
              <p:nvPr/>
            </p:nvSpPr>
            <p:spPr bwMode="auto">
              <a:xfrm>
                <a:off x="1488" y="244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76" name="Oval 80"/>
              <p:cNvSpPr>
                <a:spLocks noChangeArrowheads="1"/>
              </p:cNvSpPr>
              <p:nvPr/>
            </p:nvSpPr>
            <p:spPr bwMode="auto">
              <a:xfrm>
                <a:off x="1344" y="268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2" name="Oval 86"/>
              <p:cNvSpPr>
                <a:spLocks noChangeArrowheads="1"/>
              </p:cNvSpPr>
              <p:nvPr/>
            </p:nvSpPr>
            <p:spPr bwMode="auto">
              <a:xfrm>
                <a:off x="1632" y="268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3" name="Oval 87"/>
              <p:cNvSpPr>
                <a:spLocks noChangeArrowheads="1"/>
              </p:cNvSpPr>
              <p:nvPr/>
            </p:nvSpPr>
            <p:spPr bwMode="auto">
              <a:xfrm>
                <a:off x="1104" y="268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4" name="Oval 88"/>
              <p:cNvSpPr>
                <a:spLocks noChangeArrowheads="1"/>
              </p:cNvSpPr>
              <p:nvPr/>
            </p:nvSpPr>
            <p:spPr bwMode="auto">
              <a:xfrm>
                <a:off x="1872" y="2688"/>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5" name="Oval 89"/>
              <p:cNvSpPr>
                <a:spLocks noChangeArrowheads="1"/>
              </p:cNvSpPr>
              <p:nvPr/>
            </p:nvSpPr>
            <p:spPr bwMode="auto">
              <a:xfrm>
                <a:off x="1104" y="2880"/>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6" name="Oval 90"/>
              <p:cNvSpPr>
                <a:spLocks noChangeArrowheads="1"/>
              </p:cNvSpPr>
              <p:nvPr/>
            </p:nvSpPr>
            <p:spPr bwMode="auto">
              <a:xfrm>
                <a:off x="1344" y="2880"/>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7" name="Oval 91"/>
              <p:cNvSpPr>
                <a:spLocks noChangeArrowheads="1"/>
              </p:cNvSpPr>
              <p:nvPr/>
            </p:nvSpPr>
            <p:spPr bwMode="auto">
              <a:xfrm>
                <a:off x="1776" y="2880"/>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8" name="Oval 92"/>
              <p:cNvSpPr>
                <a:spLocks noChangeArrowheads="1"/>
              </p:cNvSpPr>
              <p:nvPr/>
            </p:nvSpPr>
            <p:spPr bwMode="auto">
              <a:xfrm>
                <a:off x="2016" y="2880"/>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89" name="Oval 93"/>
              <p:cNvSpPr>
                <a:spLocks noChangeArrowheads="1"/>
              </p:cNvSpPr>
              <p:nvPr/>
            </p:nvSpPr>
            <p:spPr bwMode="auto">
              <a:xfrm>
                <a:off x="1200" y="3072"/>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0" name="Oval 94"/>
              <p:cNvSpPr>
                <a:spLocks noChangeArrowheads="1"/>
              </p:cNvSpPr>
              <p:nvPr/>
            </p:nvSpPr>
            <p:spPr bwMode="auto">
              <a:xfrm>
                <a:off x="1344" y="3072"/>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1" name="Oval 95"/>
              <p:cNvSpPr>
                <a:spLocks noChangeArrowheads="1"/>
              </p:cNvSpPr>
              <p:nvPr/>
            </p:nvSpPr>
            <p:spPr bwMode="auto">
              <a:xfrm>
                <a:off x="1488" y="3072"/>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2" name="Oval 96"/>
              <p:cNvSpPr>
                <a:spLocks noChangeArrowheads="1"/>
              </p:cNvSpPr>
              <p:nvPr/>
            </p:nvSpPr>
            <p:spPr bwMode="auto">
              <a:xfrm>
                <a:off x="1632" y="3072"/>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193" name="Oval 97"/>
              <p:cNvSpPr>
                <a:spLocks noChangeArrowheads="1"/>
              </p:cNvSpPr>
              <p:nvPr/>
            </p:nvSpPr>
            <p:spPr bwMode="auto">
              <a:xfrm>
                <a:off x="1920" y="3072"/>
                <a:ext cx="53" cy="59"/>
              </a:xfrm>
              <a:prstGeom prst="ellipse">
                <a:avLst/>
              </a:prstGeom>
              <a:noFill/>
              <a:ln w="19050">
                <a:solidFill>
                  <a:srgbClr val="000000"/>
                </a:solidFill>
                <a:round/>
              </a:ln>
              <a:effectLst/>
            </p:spPr>
            <p:txBody>
              <a:bodyPr wrap="none" anchor="ctr">
                <a:spAutoFit/>
              </a:bodyPr>
              <a:lstStyle/>
              <a:p>
                <a:endParaRPr lang="zh-CN" altLang="en-US"/>
              </a:p>
            </p:txBody>
          </p:sp>
          <p:sp>
            <p:nvSpPr>
              <p:cNvPr id="4216" name="Line 120"/>
              <p:cNvSpPr>
                <a:spLocks noChangeShapeType="1"/>
              </p:cNvSpPr>
              <p:nvPr/>
            </p:nvSpPr>
            <p:spPr bwMode="auto">
              <a:xfrm flipH="1">
                <a:off x="1248" y="2928"/>
                <a:ext cx="96" cy="144"/>
              </a:xfrm>
              <a:prstGeom prst="line">
                <a:avLst/>
              </a:prstGeom>
              <a:noFill/>
              <a:ln w="19050">
                <a:solidFill>
                  <a:schemeClr val="tx1"/>
                </a:solidFill>
                <a:round/>
              </a:ln>
              <a:effectLst/>
            </p:spPr>
            <p:txBody>
              <a:bodyPr anchor="ctr">
                <a:spAutoFit/>
              </a:bodyPr>
              <a:lstStyle/>
              <a:p>
                <a:endParaRPr lang="zh-CN" altLang="en-US"/>
              </a:p>
            </p:txBody>
          </p:sp>
          <p:sp>
            <p:nvSpPr>
              <p:cNvPr id="4217" name="Line 121"/>
              <p:cNvSpPr>
                <a:spLocks noChangeShapeType="1"/>
              </p:cNvSpPr>
              <p:nvPr/>
            </p:nvSpPr>
            <p:spPr bwMode="auto">
              <a:xfrm>
                <a:off x="1536" y="2496"/>
                <a:ext cx="336" cy="192"/>
              </a:xfrm>
              <a:prstGeom prst="line">
                <a:avLst/>
              </a:prstGeom>
              <a:noFill/>
              <a:ln w="19050">
                <a:solidFill>
                  <a:schemeClr val="tx1"/>
                </a:solidFill>
                <a:round/>
              </a:ln>
              <a:effectLst/>
            </p:spPr>
            <p:txBody>
              <a:bodyPr anchor="ctr">
                <a:spAutoFit/>
              </a:bodyPr>
              <a:lstStyle/>
              <a:p>
                <a:endParaRPr lang="zh-CN" altLang="en-US"/>
              </a:p>
            </p:txBody>
          </p:sp>
          <p:sp>
            <p:nvSpPr>
              <p:cNvPr id="4218" name="Line 122"/>
              <p:cNvSpPr>
                <a:spLocks noChangeShapeType="1"/>
              </p:cNvSpPr>
              <p:nvPr/>
            </p:nvSpPr>
            <p:spPr bwMode="auto">
              <a:xfrm>
                <a:off x="1522" y="2511"/>
                <a:ext cx="110" cy="177"/>
              </a:xfrm>
              <a:prstGeom prst="line">
                <a:avLst/>
              </a:prstGeom>
              <a:noFill/>
              <a:ln w="19050">
                <a:solidFill>
                  <a:schemeClr val="tx1"/>
                </a:solidFill>
                <a:round/>
              </a:ln>
              <a:effectLst/>
            </p:spPr>
            <p:txBody>
              <a:bodyPr anchor="ctr">
                <a:spAutoFit/>
              </a:bodyPr>
              <a:lstStyle/>
              <a:p>
                <a:endParaRPr lang="zh-CN" altLang="en-US"/>
              </a:p>
            </p:txBody>
          </p:sp>
          <p:sp>
            <p:nvSpPr>
              <p:cNvPr id="4219" name="Line 123"/>
              <p:cNvSpPr>
                <a:spLocks noChangeShapeType="1"/>
              </p:cNvSpPr>
              <p:nvPr/>
            </p:nvSpPr>
            <p:spPr bwMode="auto">
              <a:xfrm flipH="1">
                <a:off x="1392" y="2496"/>
                <a:ext cx="96" cy="192"/>
              </a:xfrm>
              <a:prstGeom prst="line">
                <a:avLst/>
              </a:prstGeom>
              <a:noFill/>
              <a:ln w="19050">
                <a:solidFill>
                  <a:schemeClr val="tx1"/>
                </a:solidFill>
                <a:round/>
              </a:ln>
              <a:effectLst/>
            </p:spPr>
            <p:txBody>
              <a:bodyPr anchor="ctr">
                <a:spAutoFit/>
              </a:bodyPr>
              <a:lstStyle/>
              <a:p>
                <a:endParaRPr lang="zh-CN" altLang="en-US"/>
              </a:p>
            </p:txBody>
          </p:sp>
          <p:sp>
            <p:nvSpPr>
              <p:cNvPr id="4220" name="Line 124"/>
              <p:cNvSpPr>
                <a:spLocks noChangeShapeType="1"/>
              </p:cNvSpPr>
              <p:nvPr/>
            </p:nvSpPr>
            <p:spPr bwMode="auto">
              <a:xfrm flipH="1">
                <a:off x="1152" y="2496"/>
                <a:ext cx="336" cy="192"/>
              </a:xfrm>
              <a:prstGeom prst="line">
                <a:avLst/>
              </a:prstGeom>
              <a:noFill/>
              <a:ln w="19050">
                <a:solidFill>
                  <a:schemeClr val="tx1"/>
                </a:solidFill>
                <a:round/>
              </a:ln>
              <a:effectLst/>
            </p:spPr>
            <p:txBody>
              <a:bodyPr anchor="ctr">
                <a:spAutoFit/>
              </a:bodyPr>
              <a:lstStyle/>
              <a:p>
                <a:endParaRPr lang="zh-CN" altLang="en-US"/>
              </a:p>
            </p:txBody>
          </p:sp>
          <p:sp>
            <p:nvSpPr>
              <p:cNvPr id="4221" name="Line 125"/>
              <p:cNvSpPr>
                <a:spLocks noChangeShapeType="1"/>
              </p:cNvSpPr>
              <p:nvPr/>
            </p:nvSpPr>
            <p:spPr bwMode="auto">
              <a:xfrm>
                <a:off x="1118" y="2752"/>
                <a:ext cx="1" cy="128"/>
              </a:xfrm>
              <a:prstGeom prst="line">
                <a:avLst/>
              </a:prstGeom>
              <a:noFill/>
              <a:ln w="19050">
                <a:solidFill>
                  <a:schemeClr val="tx1"/>
                </a:solidFill>
                <a:round/>
              </a:ln>
              <a:effectLst/>
            </p:spPr>
            <p:txBody>
              <a:bodyPr anchor="ctr">
                <a:spAutoFit/>
              </a:bodyPr>
              <a:lstStyle/>
              <a:p>
                <a:endParaRPr lang="zh-CN" altLang="en-US"/>
              </a:p>
            </p:txBody>
          </p:sp>
          <p:sp>
            <p:nvSpPr>
              <p:cNvPr id="4222" name="Line 126"/>
              <p:cNvSpPr>
                <a:spLocks noChangeShapeType="1"/>
              </p:cNvSpPr>
              <p:nvPr/>
            </p:nvSpPr>
            <p:spPr bwMode="auto">
              <a:xfrm flipH="1">
                <a:off x="1362" y="2746"/>
                <a:ext cx="5" cy="132"/>
              </a:xfrm>
              <a:prstGeom prst="line">
                <a:avLst/>
              </a:prstGeom>
              <a:noFill/>
              <a:ln w="19050">
                <a:solidFill>
                  <a:schemeClr val="tx1"/>
                </a:solidFill>
                <a:round/>
              </a:ln>
              <a:effectLst/>
            </p:spPr>
            <p:txBody>
              <a:bodyPr anchor="ctr">
                <a:spAutoFit/>
              </a:bodyPr>
              <a:lstStyle/>
              <a:p>
                <a:endParaRPr lang="zh-CN" altLang="en-US"/>
              </a:p>
            </p:txBody>
          </p:sp>
          <p:sp>
            <p:nvSpPr>
              <p:cNvPr id="4223" name="Line 127"/>
              <p:cNvSpPr>
                <a:spLocks noChangeShapeType="1"/>
              </p:cNvSpPr>
              <p:nvPr/>
            </p:nvSpPr>
            <p:spPr bwMode="auto">
              <a:xfrm>
                <a:off x="1920" y="2736"/>
                <a:ext cx="96" cy="144"/>
              </a:xfrm>
              <a:prstGeom prst="line">
                <a:avLst/>
              </a:prstGeom>
              <a:noFill/>
              <a:ln w="19050">
                <a:solidFill>
                  <a:schemeClr val="tx1"/>
                </a:solidFill>
                <a:round/>
              </a:ln>
              <a:effectLst/>
            </p:spPr>
            <p:txBody>
              <a:bodyPr anchor="ctr">
                <a:spAutoFit/>
              </a:bodyPr>
              <a:lstStyle/>
              <a:p>
                <a:endParaRPr lang="zh-CN" altLang="en-US"/>
              </a:p>
            </p:txBody>
          </p:sp>
          <p:sp>
            <p:nvSpPr>
              <p:cNvPr id="4224" name="Line 128"/>
              <p:cNvSpPr>
                <a:spLocks noChangeShapeType="1"/>
              </p:cNvSpPr>
              <p:nvPr/>
            </p:nvSpPr>
            <p:spPr bwMode="auto">
              <a:xfrm flipH="1">
                <a:off x="1807" y="2736"/>
                <a:ext cx="65" cy="142"/>
              </a:xfrm>
              <a:prstGeom prst="line">
                <a:avLst/>
              </a:prstGeom>
              <a:noFill/>
              <a:ln w="19050">
                <a:solidFill>
                  <a:schemeClr val="tx1"/>
                </a:solidFill>
                <a:round/>
              </a:ln>
              <a:effectLst/>
            </p:spPr>
            <p:txBody>
              <a:bodyPr anchor="ctr">
                <a:spAutoFit/>
              </a:bodyPr>
              <a:lstStyle/>
              <a:p>
                <a:endParaRPr lang="zh-CN" altLang="en-US"/>
              </a:p>
            </p:txBody>
          </p:sp>
          <p:sp>
            <p:nvSpPr>
              <p:cNvPr id="4225" name="Line 129"/>
              <p:cNvSpPr>
                <a:spLocks noChangeShapeType="1"/>
              </p:cNvSpPr>
              <p:nvPr/>
            </p:nvSpPr>
            <p:spPr bwMode="auto">
              <a:xfrm>
                <a:off x="1818" y="2944"/>
                <a:ext cx="102" cy="128"/>
              </a:xfrm>
              <a:prstGeom prst="line">
                <a:avLst/>
              </a:prstGeom>
              <a:noFill/>
              <a:ln w="19050">
                <a:solidFill>
                  <a:schemeClr val="tx1"/>
                </a:solidFill>
                <a:round/>
              </a:ln>
              <a:effectLst/>
            </p:spPr>
            <p:txBody>
              <a:bodyPr anchor="ctr">
                <a:spAutoFit/>
              </a:bodyPr>
              <a:lstStyle/>
              <a:p>
                <a:endParaRPr lang="zh-CN" altLang="en-US"/>
              </a:p>
            </p:txBody>
          </p:sp>
          <p:sp>
            <p:nvSpPr>
              <p:cNvPr id="4226" name="Line 130"/>
              <p:cNvSpPr>
                <a:spLocks noChangeShapeType="1"/>
              </p:cNvSpPr>
              <p:nvPr/>
            </p:nvSpPr>
            <p:spPr bwMode="auto">
              <a:xfrm flipH="1">
                <a:off x="1678" y="2928"/>
                <a:ext cx="98" cy="192"/>
              </a:xfrm>
              <a:prstGeom prst="line">
                <a:avLst/>
              </a:prstGeom>
              <a:noFill/>
              <a:ln w="19050">
                <a:solidFill>
                  <a:schemeClr val="tx1"/>
                </a:solidFill>
                <a:round/>
              </a:ln>
              <a:effectLst/>
            </p:spPr>
            <p:txBody>
              <a:bodyPr anchor="ctr">
                <a:spAutoFit/>
              </a:bodyPr>
              <a:lstStyle/>
              <a:p>
                <a:endParaRPr lang="zh-CN" altLang="en-US"/>
              </a:p>
            </p:txBody>
          </p:sp>
          <p:sp>
            <p:nvSpPr>
              <p:cNvPr id="4227" name="Line 131"/>
              <p:cNvSpPr>
                <a:spLocks noChangeShapeType="1"/>
              </p:cNvSpPr>
              <p:nvPr/>
            </p:nvSpPr>
            <p:spPr bwMode="auto">
              <a:xfrm>
                <a:off x="1392" y="2928"/>
                <a:ext cx="104" cy="161"/>
              </a:xfrm>
              <a:prstGeom prst="line">
                <a:avLst/>
              </a:prstGeom>
              <a:noFill/>
              <a:ln w="19050">
                <a:solidFill>
                  <a:schemeClr val="tx1"/>
                </a:solidFill>
                <a:round/>
              </a:ln>
              <a:effectLst/>
            </p:spPr>
            <p:txBody>
              <a:bodyPr anchor="ctr">
                <a:spAutoFit/>
              </a:bodyPr>
              <a:lstStyle/>
              <a:p>
                <a:endParaRPr lang="zh-CN" altLang="en-US"/>
              </a:p>
            </p:txBody>
          </p:sp>
          <p:sp>
            <p:nvSpPr>
              <p:cNvPr id="4228" name="Line 132"/>
              <p:cNvSpPr>
                <a:spLocks noChangeShapeType="1"/>
              </p:cNvSpPr>
              <p:nvPr/>
            </p:nvSpPr>
            <p:spPr bwMode="auto">
              <a:xfrm flipH="1">
                <a:off x="1361" y="2950"/>
                <a:ext cx="6" cy="129"/>
              </a:xfrm>
              <a:prstGeom prst="line">
                <a:avLst/>
              </a:prstGeom>
              <a:noFill/>
              <a:ln w="19050">
                <a:solidFill>
                  <a:schemeClr val="tx1"/>
                </a:solidFill>
                <a:round/>
              </a:ln>
              <a:effectLst/>
            </p:spPr>
            <p:txBody>
              <a:bodyPr anchor="ctr">
                <a:spAutoFit/>
              </a:bodyPr>
              <a:lstStyle/>
              <a:p>
                <a:endParaRPr lang="zh-CN" altLang="en-US"/>
              </a:p>
            </p:txBody>
          </p:sp>
        </p:grpSp>
        <p:sp>
          <p:nvSpPr>
            <p:cNvPr id="4231" name="Text Box 135"/>
            <p:cNvSpPr txBox="1">
              <a:spLocks noChangeArrowheads="1"/>
            </p:cNvSpPr>
            <p:nvPr/>
          </p:nvSpPr>
          <p:spPr bwMode="auto">
            <a:xfrm>
              <a:off x="315" y="3417"/>
              <a:ext cx="2385" cy="407"/>
            </a:xfrm>
            <a:prstGeom prst="rect">
              <a:avLst/>
            </a:prstGeom>
            <a:noFill/>
            <a:ln w="19050">
              <a:noFill/>
              <a:miter lim="800000"/>
            </a:ln>
            <a:effectLst/>
          </p:spPr>
          <p:txBody>
            <a:bodyPr wrap="square">
              <a:spAutoFit/>
            </a:bodyPr>
            <a:lstStyle/>
            <a:p>
              <a:pPr algn="ctr"/>
              <a:r>
                <a:rPr lang="zh-CN" altLang="en-US" dirty="0">
                  <a:solidFill>
                    <a:srgbClr val="FF0000"/>
                  </a:solidFill>
                </a:rPr>
                <a:t>树形结构</a:t>
              </a:r>
              <a:endParaRPr lang="en-US" altLang="zh-CN" dirty="0">
                <a:solidFill>
                  <a:srgbClr val="FF0000"/>
                </a:solidFill>
              </a:endParaRPr>
            </a:p>
            <a:p>
              <a:pPr algn="ctr"/>
              <a:r>
                <a:rPr lang="zh-CN" altLang="en-US" dirty="0">
                  <a:solidFill>
                    <a:srgbClr val="FF0000"/>
                  </a:solidFill>
                </a:rPr>
                <a:t>（数据元素之间存在一对多关系）</a:t>
              </a:r>
              <a:endParaRPr lang="zh-CN" altLang="en-US"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ox(i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28596" y="142852"/>
            <a:ext cx="8143932" cy="5354320"/>
          </a:xfrm>
          <a:prstGeom prst="rect">
            <a:avLst/>
          </a:prstGeom>
        </p:spPr>
        <p:txBody>
          <a:bodyPr wrap="square">
            <a:spAutoFit/>
          </a:bodyPr>
          <a:lstStyle/>
          <a:p>
            <a:pPr>
              <a:lnSpc>
                <a:spcPct val="150000"/>
              </a:lnSpc>
              <a:buFontTx/>
              <a:buNone/>
            </a:pPr>
            <a:r>
              <a:rPr lang="zh-CN" altLang="en-US" sz="2400" b="1" dirty="0">
                <a:solidFill>
                  <a:srgbClr val="FF3300"/>
                </a:solidFill>
                <a:ea typeface="宋体" pitchFamily="2" charset="-122"/>
              </a:rPr>
              <a:t>存储结构</a:t>
            </a:r>
            <a:r>
              <a:rPr lang="zh-CN" altLang="en-US" sz="2400" b="1" dirty="0">
                <a:ea typeface="宋体" pitchFamily="2" charset="-122"/>
              </a:rPr>
              <a:t>（</a:t>
            </a:r>
            <a:r>
              <a:rPr lang="zh-CN" altLang="en-US" sz="2400" b="1" dirty="0">
                <a:solidFill>
                  <a:srgbClr val="FF3300"/>
                </a:solidFill>
                <a:ea typeface="宋体" pitchFamily="2" charset="-122"/>
              </a:rPr>
              <a:t>物理结构</a:t>
            </a:r>
            <a:r>
              <a:rPr lang="zh-CN" altLang="en-US" sz="2400" b="1" dirty="0">
                <a:ea typeface="宋体" pitchFamily="2" charset="-122"/>
              </a:rPr>
              <a:t>）</a:t>
            </a:r>
            <a:r>
              <a:rPr lang="zh-CN" altLang="en-US" sz="2400" dirty="0">
                <a:ea typeface="宋体" pitchFamily="2" charset="-122"/>
              </a:rPr>
              <a:t>：指数据的逻辑结构</a:t>
            </a:r>
            <a:r>
              <a:rPr lang="zh-CN" altLang="en-US" sz="2400" dirty="0">
                <a:solidFill>
                  <a:srgbClr val="FF0000"/>
                </a:solidFill>
                <a:ea typeface="宋体" pitchFamily="2" charset="-122"/>
              </a:rPr>
              <a:t>在计算机存储器中的映象表示</a:t>
            </a:r>
            <a:r>
              <a:rPr lang="zh-CN" altLang="en-US" sz="2400" dirty="0">
                <a:ea typeface="宋体" pitchFamily="2" charset="-122"/>
              </a:rPr>
              <a:t>。</a:t>
            </a:r>
            <a:endParaRPr lang="zh-CN" altLang="en-US" sz="2400" dirty="0">
              <a:ea typeface="宋体" pitchFamily="2" charset="-122"/>
            </a:endParaRPr>
          </a:p>
          <a:p>
            <a:pPr>
              <a:lnSpc>
                <a:spcPct val="150000"/>
              </a:lnSpc>
            </a:pPr>
            <a:r>
              <a:rPr lang="zh-CN" altLang="en-US" sz="2400" b="1" dirty="0">
                <a:solidFill>
                  <a:schemeClr val="accent2"/>
                </a:solidFill>
                <a:ea typeface="宋体" pitchFamily="2" charset="-122"/>
              </a:rPr>
              <a:t>数据元素的映象</a:t>
            </a:r>
            <a:endParaRPr lang="zh-CN" altLang="en-US" sz="2400" dirty="0">
              <a:solidFill>
                <a:srgbClr val="996633"/>
              </a:solidFill>
              <a:ea typeface="宋体" pitchFamily="2" charset="-122"/>
            </a:endParaRPr>
          </a:p>
          <a:p>
            <a:pPr>
              <a:lnSpc>
                <a:spcPct val="150000"/>
              </a:lnSpc>
              <a:buFontTx/>
              <a:buNone/>
            </a:pPr>
            <a:r>
              <a:rPr lang="zh-CN" altLang="en-US" sz="2200" dirty="0">
                <a:latin typeface="楷体_GB2312" pitchFamily="49" charset="-122"/>
                <a:ea typeface="楷体_GB2312" pitchFamily="49" charset="-122"/>
              </a:rPr>
              <a:t>     用二进制位</a:t>
            </a:r>
            <a:r>
              <a:rPr lang="en-US" altLang="zh-CN" sz="2200" dirty="0">
                <a:latin typeface="楷体_GB2312" pitchFamily="49" charset="-122"/>
                <a:ea typeface="楷体_GB2312" pitchFamily="49" charset="-122"/>
              </a:rPr>
              <a:t>(bit)</a:t>
            </a:r>
            <a:r>
              <a:rPr lang="zh-CN" altLang="en-US" sz="2200" dirty="0">
                <a:latin typeface="楷体_GB2312" pitchFamily="49" charset="-122"/>
                <a:ea typeface="楷体_GB2312" pitchFamily="49" charset="-122"/>
              </a:rPr>
              <a:t>的位串表示数据元素。</a:t>
            </a:r>
            <a:endParaRPr lang="zh-CN" altLang="en-US" sz="2200" dirty="0">
              <a:latin typeface="楷体_GB2312" pitchFamily="49" charset="-122"/>
              <a:ea typeface="楷体_GB2312" pitchFamily="49" charset="-122"/>
            </a:endParaRPr>
          </a:p>
          <a:p>
            <a:pPr lvl="1">
              <a:lnSpc>
                <a:spcPct val="150000"/>
              </a:lnSpc>
              <a:buFontTx/>
              <a:buNone/>
            </a:pPr>
            <a:r>
              <a:rPr lang="zh-CN" altLang="en-US" sz="2200" dirty="0">
                <a:ea typeface="宋体" pitchFamily="2" charset="-122"/>
              </a:rPr>
              <a:t>           每个数据元素的映象称为</a:t>
            </a:r>
            <a:r>
              <a:rPr lang="zh-CN" altLang="en-US" sz="2200" b="1" dirty="0">
                <a:solidFill>
                  <a:srgbClr val="FF3300"/>
                </a:solidFill>
                <a:ea typeface="宋体" pitchFamily="2" charset="-122"/>
              </a:rPr>
              <a:t>结点</a:t>
            </a:r>
            <a:endParaRPr lang="zh-CN" altLang="en-US" sz="2200" dirty="0">
              <a:ea typeface="宋体" pitchFamily="2" charset="-122"/>
            </a:endParaRPr>
          </a:p>
          <a:p>
            <a:pPr lvl="1">
              <a:lnSpc>
                <a:spcPct val="150000"/>
              </a:lnSpc>
              <a:buFontTx/>
              <a:buNone/>
            </a:pPr>
            <a:r>
              <a:rPr lang="zh-CN" altLang="en-US" sz="2200" dirty="0">
                <a:ea typeface="宋体" pitchFamily="2" charset="-122"/>
              </a:rPr>
              <a:t>           每个数据项的映象称为</a:t>
            </a:r>
            <a:r>
              <a:rPr lang="zh-CN" altLang="en-US" sz="2200" b="1" dirty="0">
                <a:solidFill>
                  <a:srgbClr val="FF3300"/>
                </a:solidFill>
                <a:ea typeface="宋体" pitchFamily="2" charset="-122"/>
              </a:rPr>
              <a:t>数据域</a:t>
            </a:r>
            <a:endParaRPr lang="zh-CN" altLang="en-US" sz="2000" dirty="0">
              <a:ea typeface="宋体" pitchFamily="2" charset="-122"/>
            </a:endParaRPr>
          </a:p>
          <a:p>
            <a:pPr>
              <a:lnSpc>
                <a:spcPct val="150000"/>
              </a:lnSpc>
            </a:pPr>
            <a:r>
              <a:rPr lang="zh-CN" altLang="en-US" sz="2400" b="1" dirty="0">
                <a:solidFill>
                  <a:schemeClr val="accent2"/>
                </a:solidFill>
                <a:ea typeface="宋体" pitchFamily="2" charset="-122"/>
              </a:rPr>
              <a:t>关系的映象</a:t>
            </a:r>
            <a:endParaRPr lang="zh-CN" altLang="en-US" sz="2400" dirty="0">
              <a:solidFill>
                <a:srgbClr val="FF3300"/>
              </a:solidFill>
              <a:ea typeface="宋体" pitchFamily="2" charset="-122"/>
            </a:endParaRPr>
          </a:p>
          <a:p>
            <a:pPr lvl="1">
              <a:lnSpc>
                <a:spcPct val="150000"/>
              </a:lnSpc>
              <a:buFontTx/>
              <a:buNone/>
            </a:pPr>
            <a:r>
              <a:rPr lang="zh-CN" altLang="en-US" sz="2200" dirty="0">
                <a:ea typeface="楷体_GB2312" pitchFamily="49" charset="-122"/>
              </a:rPr>
              <a:t>最常用的两种基本方法。</a:t>
            </a:r>
            <a:endParaRPr lang="zh-CN" altLang="en-US" sz="2200" dirty="0">
              <a:ea typeface="楷体_GB2312" pitchFamily="49" charset="-122"/>
            </a:endParaRPr>
          </a:p>
          <a:p>
            <a:pPr lvl="1">
              <a:lnSpc>
                <a:spcPct val="150000"/>
              </a:lnSpc>
            </a:pPr>
            <a:r>
              <a:rPr lang="zh-CN" altLang="en-US" sz="2200" dirty="0">
                <a:solidFill>
                  <a:srgbClr val="FF0000"/>
                </a:solidFill>
                <a:ea typeface="楷体_GB2312" pitchFamily="49" charset="-122"/>
              </a:rPr>
              <a:t>顺序</a:t>
            </a:r>
            <a:r>
              <a:rPr lang="zh-CN" altLang="en-US" sz="2200" dirty="0">
                <a:ea typeface="宋体" pitchFamily="2" charset="-122"/>
              </a:rPr>
              <a:t>：</a:t>
            </a:r>
            <a:r>
              <a:rPr lang="zh-CN" altLang="en-US" sz="2200" dirty="0">
                <a:latin typeface="宋体" pitchFamily="2" charset="-122"/>
                <a:ea typeface="宋体" pitchFamily="2" charset="-122"/>
              </a:rPr>
              <a:t>以相对的存储位置表示关系，</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逻辑相邻</a:t>
            </a:r>
            <a:r>
              <a:rPr lang="en-US" altLang="zh-CN" sz="2200" dirty="0">
                <a:latin typeface="宋体" pitchFamily="2" charset="-122"/>
                <a:ea typeface="宋体" pitchFamily="2" charset="-122"/>
              </a:rPr>
              <a:t>&lt;--&gt;</a:t>
            </a:r>
            <a:r>
              <a:rPr lang="zh-CN" altLang="en-US" sz="2200" dirty="0">
                <a:latin typeface="宋体" pitchFamily="2" charset="-122"/>
                <a:ea typeface="宋体" pitchFamily="2" charset="-122"/>
              </a:rPr>
              <a:t>物理相邻）</a:t>
            </a:r>
            <a:endParaRPr lang="zh-CN" altLang="en-US" sz="2200" dirty="0">
              <a:ea typeface="楷体_GB2312" pitchFamily="49" charset="-122"/>
            </a:endParaRPr>
          </a:p>
          <a:p>
            <a:pPr lvl="1">
              <a:lnSpc>
                <a:spcPct val="150000"/>
              </a:lnSpc>
            </a:pPr>
            <a:r>
              <a:rPr lang="zh-CN" altLang="en-US" sz="2200" dirty="0">
                <a:solidFill>
                  <a:srgbClr val="FF0000"/>
                </a:solidFill>
                <a:ea typeface="楷体_GB2312" pitchFamily="49" charset="-122"/>
              </a:rPr>
              <a:t>链式</a:t>
            </a:r>
            <a:r>
              <a:rPr lang="zh-CN" altLang="en-US" sz="2200" dirty="0">
                <a:latin typeface="宋体" pitchFamily="2" charset="-122"/>
                <a:ea typeface="宋体" pitchFamily="2" charset="-122"/>
              </a:rPr>
              <a:t>：以附加信息</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指针</a:t>
            </a:r>
            <a:r>
              <a:rPr lang="en-US" altLang="zh-CN" sz="2200" dirty="0">
                <a:latin typeface="宋体" pitchFamily="2" charset="-122"/>
                <a:ea typeface="宋体" pitchFamily="2" charset="-122"/>
              </a:rPr>
              <a:t>)</a:t>
            </a:r>
            <a:r>
              <a:rPr lang="zh-CN" altLang="en-US" sz="2200" dirty="0">
                <a:latin typeface="宋体" pitchFamily="2" charset="-122"/>
                <a:ea typeface="宋体" pitchFamily="2" charset="-122"/>
              </a:rPr>
              <a:t>表示关系</a:t>
            </a:r>
            <a:endParaRPr lang="en-US" altLang="zh-CN" sz="2200" dirty="0">
              <a:latin typeface="宋体" pitchFamily="2" charset="-122"/>
              <a:ea typeface="宋体"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11188" y="260350"/>
            <a:ext cx="7772400" cy="533400"/>
          </a:xfrm>
        </p:spPr>
        <p:txBody>
          <a:bodyPr/>
          <a:lstStyle/>
          <a:p>
            <a:pPr algn="l"/>
            <a:r>
              <a:rPr lang="zh-CN" altLang="en-US" sz="2400" b="1" dirty="0">
                <a:solidFill>
                  <a:srgbClr val="996633"/>
                </a:solidFill>
                <a:ea typeface="宋体" pitchFamily="2" charset="-122"/>
              </a:rPr>
              <a:t>数据存储方式的两种常用结构</a:t>
            </a:r>
            <a:endParaRPr lang="zh-CN" altLang="en-US" sz="3600" dirty="0">
              <a:ea typeface="宋体" pitchFamily="2" charset="-122"/>
            </a:endParaRPr>
          </a:p>
        </p:txBody>
      </p:sp>
      <p:sp>
        <p:nvSpPr>
          <p:cNvPr id="4" name="Rectangle 3"/>
          <p:cNvSpPr txBox="1">
            <a:spLocks noChangeArrowheads="1"/>
          </p:cNvSpPr>
          <p:nvPr/>
        </p:nvSpPr>
        <p:spPr>
          <a:xfrm>
            <a:off x="685800" y="1219200"/>
            <a:ext cx="7772400" cy="48768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400" b="1" i="0" u="none" strike="noStrike" kern="1200" cap="none" spc="0" normalizeH="0" baseline="0" noProof="0" dirty="0">
                <a:ln>
                  <a:noFill/>
                </a:ln>
                <a:solidFill>
                  <a:srgbClr val="FF3300"/>
                </a:solidFill>
                <a:effectLst/>
                <a:uLnTx/>
                <a:uFillTx/>
                <a:latin typeface="+mn-lt"/>
                <a:ea typeface="宋体" pitchFamily="2" charset="-122"/>
                <a:cs typeface="+mn-cs"/>
              </a:rPr>
              <a:t>顺序存储</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：数据元素依次放在连续的存储单元中</a:t>
            </a:r>
            <a:r>
              <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800" b="0" i="0" u="none" strike="noStrike" kern="1200" cap="none" spc="0" normalizeH="0" baseline="0" noProof="0" dirty="0">
                <a:ln>
                  <a:noFill/>
                </a:ln>
                <a:solidFill>
                  <a:srgbClr val="0526EF"/>
                </a:solidFill>
                <a:effectLst/>
                <a:uLnTx/>
                <a:uFillTx/>
                <a:latin typeface="+mn-lt"/>
                <a:ea typeface="宋体" pitchFamily="2" charset="-122"/>
                <a:cs typeface="+mn-cs"/>
              </a:rPr>
              <a:t>a1a2   ...     </a:t>
            </a:r>
            <a:r>
              <a:rPr kumimoji="0" lang="en-US" altLang="zh-CN" sz="2800" b="0" i="0" u="none" strike="noStrike" kern="1200" cap="none" spc="0" normalizeH="0" baseline="0" noProof="0" dirty="0" err="1">
                <a:ln>
                  <a:noFill/>
                </a:ln>
                <a:solidFill>
                  <a:srgbClr val="0526EF"/>
                </a:solidFill>
                <a:effectLst/>
                <a:uLnTx/>
                <a:uFillTx/>
                <a:latin typeface="+mn-lt"/>
                <a:ea typeface="宋体" pitchFamily="2" charset="-122"/>
                <a:cs typeface="+mn-cs"/>
              </a:rPr>
              <a:t>a</a:t>
            </a:r>
            <a:r>
              <a:rPr kumimoji="0" lang="en-US" altLang="zh-CN" sz="2800" b="0" i="0" u="none" strike="noStrike" kern="1200" cap="none" spc="0" normalizeH="0" baseline="-25000" noProof="0" dirty="0" err="1">
                <a:ln>
                  <a:noFill/>
                </a:ln>
                <a:solidFill>
                  <a:srgbClr val="0526EF"/>
                </a:solidFill>
                <a:effectLst/>
                <a:uLnTx/>
                <a:uFillTx/>
                <a:latin typeface="+mn-lt"/>
                <a:ea typeface="宋体" pitchFamily="2" charset="-122"/>
                <a:cs typeface="+mn-cs"/>
              </a:rPr>
              <a:t>i</a:t>
            </a:r>
            <a:r>
              <a:rPr kumimoji="0" lang="en-US" altLang="zh-CN" sz="2800" b="0" i="0" u="none" strike="noStrike" kern="1200" cap="none" spc="0" normalizeH="0" baseline="-25000" noProof="0" dirty="0">
                <a:ln>
                  <a:noFill/>
                </a:ln>
                <a:solidFill>
                  <a:srgbClr val="0526EF"/>
                </a:solidFill>
                <a:effectLst/>
                <a:uLnTx/>
                <a:uFillTx/>
                <a:latin typeface="+mn-lt"/>
                <a:ea typeface="宋体" pitchFamily="2" charset="-122"/>
                <a:cs typeface="+mn-cs"/>
              </a:rPr>
              <a:t>   </a:t>
            </a:r>
            <a:r>
              <a:rPr kumimoji="0" lang="en-US" altLang="zh-CN" sz="2800" b="0" i="0" u="none" strike="noStrike" kern="1200" cap="none" spc="0" normalizeH="0" baseline="0" noProof="0" dirty="0">
                <a:ln>
                  <a:noFill/>
                </a:ln>
                <a:solidFill>
                  <a:srgbClr val="0526EF"/>
                </a:solidFill>
                <a:effectLst/>
                <a:uLnTx/>
                <a:uFillTx/>
                <a:latin typeface="+mn-lt"/>
                <a:ea typeface="宋体" pitchFamily="2" charset="-122"/>
                <a:cs typeface="+mn-cs"/>
              </a:rPr>
              <a:t> ...   a</a:t>
            </a:r>
            <a:r>
              <a:rPr kumimoji="0" lang="en-US" altLang="zh-CN" sz="2800" b="0" i="0" u="none" strike="noStrike" kern="1200" cap="none" spc="0" normalizeH="0" baseline="-25000" noProof="0" dirty="0">
                <a:ln>
                  <a:noFill/>
                </a:ln>
                <a:solidFill>
                  <a:srgbClr val="0526EF"/>
                </a:solidFill>
                <a:effectLst/>
                <a:uLnTx/>
                <a:uFillTx/>
                <a:latin typeface="+mn-lt"/>
                <a:ea typeface="宋体" pitchFamily="2" charset="-122"/>
                <a:cs typeface="+mn-cs"/>
              </a:rPr>
              <a:t>n</a:t>
            </a:r>
            <a:endParaRPr kumimoji="0" lang="en-US" altLang="zh-CN" sz="2800" b="0" i="0" u="none" strike="noStrike" kern="1200" cap="none" spc="0" normalizeH="0" baseline="0" noProof="0" dirty="0">
              <a:ln>
                <a:noFill/>
              </a:ln>
              <a:solidFill>
                <a:srgbClr val="0526EF"/>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8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8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(2)</a:t>
            </a:r>
            <a:r>
              <a:rPr kumimoji="0" lang="zh-CN" altLang="en-US" sz="2400" b="1" i="0" u="none" strike="noStrike" kern="1200" cap="none" spc="0" normalizeH="0" baseline="0" noProof="0" dirty="0">
                <a:ln>
                  <a:noFill/>
                </a:ln>
                <a:solidFill>
                  <a:srgbClr val="FF3300"/>
                </a:solidFill>
                <a:effectLst/>
                <a:uLnTx/>
                <a:uFillTx/>
                <a:latin typeface="+mn-lt"/>
                <a:ea typeface="宋体" pitchFamily="2" charset="-122"/>
                <a:cs typeface="+mn-cs"/>
              </a:rPr>
              <a:t>链式存储</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：在存储结点中增加若干指针域，记录后继或者相关结点的地址（指针）。</a:t>
            </a:r>
            <a:endPar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zh-CN" altLang="en-US" sz="20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000" b="0" i="0" u="none" strike="noStrike" kern="1200" cap="none" spc="0" normalizeH="0" baseline="0" noProof="0" dirty="0">
                <a:ln>
                  <a:noFill/>
                </a:ln>
                <a:solidFill>
                  <a:srgbClr val="0526EF"/>
                </a:solidFill>
                <a:effectLst/>
                <a:uLnTx/>
                <a:uFillTx/>
                <a:latin typeface="+mn-lt"/>
                <a:ea typeface="宋体" pitchFamily="2" charset="-122"/>
                <a:cs typeface="+mn-cs"/>
              </a:rPr>
              <a:t>a1 </a:t>
            </a:r>
            <a:r>
              <a:rPr kumimoji="0" lang="en-US" altLang="zh-CN" sz="1200" b="0" i="0" u="none" strike="noStrike" kern="1200" cap="none" spc="0" normalizeH="0" baseline="0" noProof="0" dirty="0">
                <a:ln>
                  <a:noFill/>
                </a:ln>
                <a:solidFill>
                  <a:srgbClr val="0526EF"/>
                </a:solidFill>
                <a:effectLst/>
                <a:uLnTx/>
                <a:uFillTx/>
                <a:latin typeface="+mn-lt"/>
                <a:ea typeface="宋体" pitchFamily="2" charset="-122"/>
                <a:cs typeface="+mn-cs"/>
              </a:rPr>
              <a:t>1220</a:t>
            </a:r>
            <a:r>
              <a:rPr kumimoji="0" lang="en-US" altLang="zh-CN" sz="2000" b="0" i="0" u="none" strike="noStrike" kern="1200" cap="none" spc="0" normalizeH="0" baseline="0" noProof="0" dirty="0">
                <a:ln>
                  <a:noFill/>
                </a:ln>
                <a:solidFill>
                  <a:srgbClr val="0526EF"/>
                </a:solidFill>
                <a:effectLst/>
                <a:uLnTx/>
                <a:uFillTx/>
                <a:latin typeface="+mn-lt"/>
                <a:ea typeface="宋体" pitchFamily="2" charset="-122"/>
                <a:cs typeface="+mn-cs"/>
              </a:rPr>
              <a:t> ...          a3  </a:t>
            </a:r>
            <a:r>
              <a:rPr kumimoji="0" lang="en-US" altLang="zh-CN" sz="1200" b="0" i="0" u="none" strike="noStrike" kern="1200" cap="none" spc="0" normalizeH="0" baseline="0" noProof="0" dirty="0">
                <a:ln>
                  <a:noFill/>
                </a:ln>
                <a:solidFill>
                  <a:srgbClr val="0526EF"/>
                </a:solidFill>
                <a:effectLst/>
                <a:uLnTx/>
                <a:uFillTx/>
                <a:latin typeface="+mn-lt"/>
                <a:ea typeface="宋体" pitchFamily="2" charset="-122"/>
                <a:cs typeface="+mn-cs"/>
              </a:rPr>
              <a:t>1342</a:t>
            </a:r>
            <a:r>
              <a:rPr kumimoji="0" lang="en-US" altLang="zh-CN" sz="2000" b="0" i="0" u="none" strike="noStrike" kern="1200" cap="none" spc="0" normalizeH="0" baseline="0" noProof="0" dirty="0">
                <a:ln>
                  <a:noFill/>
                </a:ln>
                <a:solidFill>
                  <a:srgbClr val="0526EF"/>
                </a:solidFill>
                <a:effectLst/>
                <a:uLnTx/>
                <a:uFillTx/>
                <a:latin typeface="+mn-lt"/>
                <a:ea typeface="宋体" pitchFamily="2" charset="-122"/>
                <a:cs typeface="+mn-cs"/>
              </a:rPr>
              <a:t> ...       a2 </a:t>
            </a:r>
            <a:r>
              <a:rPr kumimoji="0" lang="en-US" altLang="zh-CN" sz="1400" b="0" i="0" u="none" strike="noStrike" kern="1200" cap="none" spc="0" normalizeH="0" baseline="0" noProof="0" dirty="0">
                <a:ln>
                  <a:noFill/>
                </a:ln>
                <a:solidFill>
                  <a:srgbClr val="0526EF"/>
                </a:solidFill>
                <a:effectLst/>
                <a:uLnTx/>
                <a:uFillTx/>
                <a:latin typeface="+mn-lt"/>
                <a:ea typeface="宋体" pitchFamily="2" charset="-122"/>
                <a:cs typeface="+mn-cs"/>
              </a:rPr>
              <a:t>1072</a:t>
            </a:r>
            <a:r>
              <a:rPr kumimoji="0" lang="en-US" altLang="zh-CN" sz="2000" b="0" i="0" u="none" strike="noStrike" kern="1200" cap="none" spc="0" normalizeH="0" baseline="0" noProof="0" dirty="0">
                <a:ln>
                  <a:noFill/>
                </a:ln>
                <a:solidFill>
                  <a:srgbClr val="0526EF"/>
                </a:solidFill>
                <a:effectLst/>
                <a:uLnTx/>
                <a:uFillTx/>
                <a:latin typeface="+mn-lt"/>
                <a:ea typeface="宋体" pitchFamily="2" charset="-122"/>
                <a:cs typeface="+mn-cs"/>
              </a:rPr>
              <a:t> ...</a:t>
            </a:r>
            <a:endParaRPr kumimoji="0" lang="en-US" altLang="zh-CN" sz="28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0" lang="zh-CN" altLang="en-US" sz="2800" b="1" i="0" u="none" strike="noStrike" kern="1200" cap="none" spc="0" normalizeH="0" baseline="0" noProof="0" dirty="0">
              <a:ln>
                <a:noFill/>
              </a:ln>
              <a:solidFill>
                <a:schemeClr val="tx1"/>
              </a:solidFill>
              <a:effectLst/>
              <a:uLnTx/>
              <a:uFillTx/>
              <a:latin typeface="+mn-lt"/>
              <a:ea typeface="宋体" pitchFamily="2" charset="-122"/>
              <a:cs typeface="+mn-cs"/>
            </a:endParaRPr>
          </a:p>
        </p:txBody>
      </p:sp>
      <p:sp>
        <p:nvSpPr>
          <p:cNvPr id="5" name="Line 4"/>
          <p:cNvSpPr>
            <a:spLocks noChangeShapeType="1"/>
          </p:cNvSpPr>
          <p:nvPr/>
        </p:nvSpPr>
        <p:spPr bwMode="auto">
          <a:xfrm>
            <a:off x="1981200" y="2286000"/>
            <a:ext cx="5029200" cy="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6" name="Line 5"/>
          <p:cNvSpPr>
            <a:spLocks noChangeShapeType="1"/>
          </p:cNvSpPr>
          <p:nvPr/>
        </p:nvSpPr>
        <p:spPr bwMode="auto">
          <a:xfrm>
            <a:off x="1905000" y="2743200"/>
            <a:ext cx="5029200" cy="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7" name="Line 6"/>
          <p:cNvSpPr>
            <a:spLocks noChangeShapeType="1"/>
          </p:cNvSpPr>
          <p:nvPr/>
        </p:nvSpPr>
        <p:spPr bwMode="auto">
          <a:xfrm>
            <a:off x="25146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8" name="Line 7"/>
          <p:cNvSpPr>
            <a:spLocks noChangeShapeType="1"/>
          </p:cNvSpPr>
          <p:nvPr/>
        </p:nvSpPr>
        <p:spPr bwMode="auto">
          <a:xfrm>
            <a:off x="30480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9" name="Line 8"/>
          <p:cNvSpPr>
            <a:spLocks noChangeShapeType="1"/>
          </p:cNvSpPr>
          <p:nvPr/>
        </p:nvSpPr>
        <p:spPr bwMode="auto">
          <a:xfrm>
            <a:off x="35814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10" name="Line 9"/>
          <p:cNvSpPr>
            <a:spLocks noChangeShapeType="1"/>
          </p:cNvSpPr>
          <p:nvPr/>
        </p:nvSpPr>
        <p:spPr bwMode="auto">
          <a:xfrm>
            <a:off x="47244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11" name="Line 10"/>
          <p:cNvSpPr>
            <a:spLocks noChangeShapeType="1"/>
          </p:cNvSpPr>
          <p:nvPr/>
        </p:nvSpPr>
        <p:spPr bwMode="auto">
          <a:xfrm>
            <a:off x="51816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12" name="Line 11"/>
          <p:cNvSpPr>
            <a:spLocks noChangeShapeType="1"/>
          </p:cNvSpPr>
          <p:nvPr/>
        </p:nvSpPr>
        <p:spPr bwMode="auto">
          <a:xfrm>
            <a:off x="60198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13" name="Line 12"/>
          <p:cNvSpPr>
            <a:spLocks noChangeShapeType="1"/>
          </p:cNvSpPr>
          <p:nvPr/>
        </p:nvSpPr>
        <p:spPr bwMode="auto">
          <a:xfrm>
            <a:off x="6477000" y="2286000"/>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a:p>
        </p:txBody>
      </p:sp>
      <p:sp>
        <p:nvSpPr>
          <p:cNvPr id="14" name="Text Box 13"/>
          <p:cNvSpPr txBox="1">
            <a:spLocks noChangeArrowheads="1"/>
          </p:cNvSpPr>
          <p:nvPr/>
        </p:nvSpPr>
        <p:spPr bwMode="auto">
          <a:xfrm>
            <a:off x="2286000" y="1837690"/>
            <a:ext cx="1554480" cy="368300"/>
          </a:xfrm>
          <a:prstGeom prst="rect">
            <a:avLst/>
          </a:prstGeom>
          <a:noFill/>
          <a:ln w="12700" cap="sq">
            <a:noFill/>
            <a:miter lim="800000"/>
            <a:headEnd type="none" w="sm" len="sm"/>
            <a:tailEnd type="none" w="sm" len="sm"/>
          </a:ln>
          <a:effectLst/>
        </p:spPr>
        <p:txBody>
          <a:bodyPr wrap="square">
            <a:spAutoFit/>
          </a:bodyPr>
          <a:lstStyle/>
          <a:p>
            <a:pPr algn="l">
              <a:spcBef>
                <a:spcPct val="50000"/>
              </a:spcBef>
            </a:pPr>
            <a:r>
              <a:rPr kumimoji="1" lang="en-US" altLang="zh-CN">
                <a:solidFill>
                  <a:srgbClr val="0526EF"/>
                </a:solidFill>
                <a:ea typeface="宋体" pitchFamily="2" charset="-122"/>
              </a:rPr>
              <a:t>1000 1004</a:t>
            </a:r>
            <a:endParaRPr kumimoji="1" lang="en-US" altLang="zh-CN">
              <a:solidFill>
                <a:srgbClr val="0526EF"/>
              </a:solidFill>
              <a:ea typeface="宋体" pitchFamily="2" charset="-122"/>
            </a:endParaRPr>
          </a:p>
        </p:txBody>
      </p:sp>
      <p:sp>
        <p:nvSpPr>
          <p:cNvPr id="15" name="Line 14"/>
          <p:cNvSpPr>
            <a:spLocks noChangeShapeType="1"/>
          </p:cNvSpPr>
          <p:nvPr/>
        </p:nvSpPr>
        <p:spPr bwMode="auto">
          <a:xfrm>
            <a:off x="1524000" y="4643446"/>
            <a:ext cx="5562600" cy="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16" name="Line 15"/>
          <p:cNvSpPr>
            <a:spLocks noChangeShapeType="1"/>
          </p:cNvSpPr>
          <p:nvPr/>
        </p:nvSpPr>
        <p:spPr bwMode="auto">
          <a:xfrm>
            <a:off x="1524000" y="5100646"/>
            <a:ext cx="5638800" cy="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17" name="Line 16"/>
          <p:cNvSpPr>
            <a:spLocks noChangeShapeType="1"/>
          </p:cNvSpPr>
          <p:nvPr/>
        </p:nvSpPr>
        <p:spPr bwMode="auto">
          <a:xfrm>
            <a:off x="16764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18" name="Line 17"/>
          <p:cNvSpPr>
            <a:spLocks noChangeShapeType="1"/>
          </p:cNvSpPr>
          <p:nvPr/>
        </p:nvSpPr>
        <p:spPr bwMode="auto">
          <a:xfrm>
            <a:off x="22098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19" name="Line 18"/>
          <p:cNvSpPr>
            <a:spLocks noChangeShapeType="1"/>
          </p:cNvSpPr>
          <p:nvPr/>
        </p:nvSpPr>
        <p:spPr bwMode="auto">
          <a:xfrm>
            <a:off x="26670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0" name="Line 19"/>
          <p:cNvSpPr>
            <a:spLocks noChangeShapeType="1"/>
          </p:cNvSpPr>
          <p:nvPr/>
        </p:nvSpPr>
        <p:spPr bwMode="auto">
          <a:xfrm>
            <a:off x="36576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1" name="Line 20"/>
          <p:cNvSpPr>
            <a:spLocks noChangeShapeType="1"/>
          </p:cNvSpPr>
          <p:nvPr/>
        </p:nvSpPr>
        <p:spPr bwMode="auto">
          <a:xfrm>
            <a:off x="41910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2" name="Line 21"/>
          <p:cNvSpPr>
            <a:spLocks noChangeShapeType="1"/>
          </p:cNvSpPr>
          <p:nvPr/>
        </p:nvSpPr>
        <p:spPr bwMode="auto">
          <a:xfrm>
            <a:off x="46482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4" name="Line 22"/>
          <p:cNvSpPr>
            <a:spLocks noChangeShapeType="1"/>
          </p:cNvSpPr>
          <p:nvPr/>
        </p:nvSpPr>
        <p:spPr bwMode="auto">
          <a:xfrm>
            <a:off x="54864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5" name="Line 23"/>
          <p:cNvSpPr>
            <a:spLocks noChangeShapeType="1"/>
          </p:cNvSpPr>
          <p:nvPr/>
        </p:nvSpPr>
        <p:spPr bwMode="auto">
          <a:xfrm>
            <a:off x="59436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6" name="Line 24"/>
          <p:cNvSpPr>
            <a:spLocks noChangeShapeType="1"/>
          </p:cNvSpPr>
          <p:nvPr/>
        </p:nvSpPr>
        <p:spPr bwMode="auto">
          <a:xfrm>
            <a:off x="6400800" y="4643446"/>
            <a:ext cx="0" cy="457200"/>
          </a:xfrm>
          <a:prstGeom prst="line">
            <a:avLst/>
          </a:prstGeom>
          <a:noFill/>
          <a:ln w="12700" cap="sq">
            <a:solidFill>
              <a:srgbClr val="0526EF"/>
            </a:solidFill>
            <a:round/>
            <a:headEnd type="none" w="sm" len="sm"/>
            <a:tailEnd type="none" w="sm" len="sm"/>
          </a:ln>
          <a:effectLst/>
        </p:spPr>
        <p:txBody>
          <a:bodyPr wrap="none" anchor="ctr"/>
          <a:lstStyle/>
          <a:p>
            <a:endParaRPr lang="zh-CN" altLang="en-US" sz="2400"/>
          </a:p>
        </p:txBody>
      </p:sp>
      <p:sp>
        <p:nvSpPr>
          <p:cNvPr id="27" name="Text Box 25"/>
          <p:cNvSpPr txBox="1">
            <a:spLocks noChangeArrowheads="1"/>
          </p:cNvSpPr>
          <p:nvPr/>
        </p:nvSpPr>
        <p:spPr bwMode="auto">
          <a:xfrm>
            <a:off x="1447800" y="4343400"/>
            <a:ext cx="5624530" cy="368300"/>
          </a:xfrm>
          <a:prstGeom prst="rect">
            <a:avLst/>
          </a:prstGeom>
          <a:noFill/>
          <a:ln w="12700" cap="sq">
            <a:noFill/>
            <a:miter lim="800000"/>
            <a:headEnd type="none" w="sm" len="sm"/>
            <a:tailEnd type="none" w="sm" len="sm"/>
          </a:ln>
          <a:effectLst/>
        </p:spPr>
        <p:txBody>
          <a:bodyPr wrap="square">
            <a:spAutoFit/>
          </a:bodyPr>
          <a:lstStyle/>
          <a:p>
            <a:pPr algn="l">
              <a:spcBef>
                <a:spcPct val="50000"/>
              </a:spcBef>
            </a:pPr>
            <a:r>
              <a:rPr kumimoji="1" lang="zh-CN" altLang="en-US" dirty="0">
                <a:solidFill>
                  <a:srgbClr val="0526EF"/>
                </a:solidFill>
                <a:ea typeface="宋体" pitchFamily="2" charset="-122"/>
              </a:rPr>
              <a:t> </a:t>
            </a:r>
            <a:r>
              <a:rPr kumimoji="1" lang="en-US" altLang="zh-CN" sz="1600" dirty="0">
                <a:solidFill>
                  <a:srgbClr val="0526EF"/>
                </a:solidFill>
                <a:ea typeface="宋体" pitchFamily="2" charset="-122"/>
              </a:rPr>
              <a:t>1000 1004             1072 1076          1220  1224</a:t>
            </a:r>
            <a:endParaRPr kumimoji="1" lang="en-US" altLang="zh-CN" sz="1600" dirty="0">
              <a:solidFill>
                <a:srgbClr val="0526EF"/>
              </a:solidFill>
              <a:ea typeface="宋体" pitchFamily="2" charset="-122"/>
            </a:endParaRPr>
          </a:p>
        </p:txBody>
      </p:sp>
      <p:sp>
        <p:nvSpPr>
          <p:cNvPr id="28" name="Freeform 26"/>
          <p:cNvSpPr/>
          <p:nvPr/>
        </p:nvSpPr>
        <p:spPr bwMode="auto">
          <a:xfrm>
            <a:off x="2438400" y="4254500"/>
            <a:ext cx="2971800" cy="469900"/>
          </a:xfrm>
          <a:custGeom>
            <a:avLst/>
            <a:gdLst/>
            <a:ahLst/>
            <a:cxnLst>
              <a:cxn ang="0">
                <a:pos x="0" y="296"/>
              </a:cxn>
              <a:cxn ang="0">
                <a:pos x="144" y="200"/>
              </a:cxn>
              <a:cxn ang="0">
                <a:pos x="528" y="56"/>
              </a:cxn>
              <a:cxn ang="0">
                <a:pos x="1536" y="8"/>
              </a:cxn>
              <a:cxn ang="0">
                <a:pos x="1920" y="104"/>
              </a:cxn>
            </a:cxnLst>
            <a:rect l="0" t="0" r="r" b="b"/>
            <a:pathLst>
              <a:path w="1920" h="296">
                <a:moveTo>
                  <a:pt x="0" y="296"/>
                </a:moveTo>
                <a:cubicBezTo>
                  <a:pt x="28" y="268"/>
                  <a:pt x="56" y="240"/>
                  <a:pt x="144" y="200"/>
                </a:cubicBezTo>
                <a:cubicBezTo>
                  <a:pt x="232" y="160"/>
                  <a:pt x="296" y="88"/>
                  <a:pt x="528" y="56"/>
                </a:cubicBezTo>
                <a:cubicBezTo>
                  <a:pt x="760" y="24"/>
                  <a:pt x="1304" y="0"/>
                  <a:pt x="1536" y="8"/>
                </a:cubicBezTo>
                <a:cubicBezTo>
                  <a:pt x="1768" y="16"/>
                  <a:pt x="1856" y="96"/>
                  <a:pt x="1920" y="104"/>
                </a:cubicBezTo>
              </a:path>
            </a:pathLst>
          </a:custGeom>
          <a:noFill/>
          <a:ln w="12700" cmpd="sng">
            <a:solidFill>
              <a:srgbClr val="996633"/>
            </a:solidFill>
            <a:round/>
            <a:headEnd type="none" w="med" len="med"/>
            <a:tailEnd type="triangle" w="med" len="med"/>
          </a:ln>
          <a:effectLst/>
        </p:spPr>
        <p:txBody>
          <a:bodyPr wrap="none" anchor="ctr"/>
          <a:lstStyle/>
          <a:p>
            <a:endParaRPr lang="zh-CN" altLang="en-US" sz="2400"/>
          </a:p>
        </p:txBody>
      </p:sp>
      <p:sp>
        <p:nvSpPr>
          <p:cNvPr id="29" name="Freeform 27"/>
          <p:cNvSpPr/>
          <p:nvPr/>
        </p:nvSpPr>
        <p:spPr bwMode="auto">
          <a:xfrm>
            <a:off x="3810000" y="5024446"/>
            <a:ext cx="2362200" cy="457200"/>
          </a:xfrm>
          <a:custGeom>
            <a:avLst/>
            <a:gdLst/>
            <a:ahLst/>
            <a:cxnLst>
              <a:cxn ang="0">
                <a:pos x="1536" y="0"/>
              </a:cxn>
              <a:cxn ang="0">
                <a:pos x="1392" y="240"/>
              </a:cxn>
              <a:cxn ang="0">
                <a:pos x="1152" y="288"/>
              </a:cxn>
              <a:cxn ang="0">
                <a:pos x="384" y="288"/>
              </a:cxn>
              <a:cxn ang="0">
                <a:pos x="0" y="96"/>
              </a:cxn>
            </a:cxnLst>
            <a:rect l="0" t="0" r="r" b="b"/>
            <a:pathLst>
              <a:path w="1536" h="320">
                <a:moveTo>
                  <a:pt x="1536" y="0"/>
                </a:moveTo>
                <a:cubicBezTo>
                  <a:pt x="1496" y="96"/>
                  <a:pt x="1456" y="192"/>
                  <a:pt x="1392" y="240"/>
                </a:cubicBezTo>
                <a:cubicBezTo>
                  <a:pt x="1328" y="288"/>
                  <a:pt x="1320" y="280"/>
                  <a:pt x="1152" y="288"/>
                </a:cubicBezTo>
                <a:cubicBezTo>
                  <a:pt x="984" y="296"/>
                  <a:pt x="576" y="320"/>
                  <a:pt x="384" y="288"/>
                </a:cubicBezTo>
                <a:cubicBezTo>
                  <a:pt x="192" y="256"/>
                  <a:pt x="96" y="176"/>
                  <a:pt x="0" y="96"/>
                </a:cubicBezTo>
              </a:path>
            </a:pathLst>
          </a:custGeom>
          <a:noFill/>
          <a:ln w="12700" cmpd="sng">
            <a:solidFill>
              <a:srgbClr val="996633"/>
            </a:solidFill>
            <a:round/>
            <a:headEnd type="none" w="med" len="med"/>
            <a:tailEnd type="triangle" w="med" len="med"/>
          </a:ln>
          <a:effectLst/>
        </p:spPr>
        <p:txBody>
          <a:bodyPr wrap="none" anchor="ctr"/>
          <a:lstStyle/>
          <a:p>
            <a:endParaRPr lang="zh-CN" altLang="en-US" sz="2000"/>
          </a:p>
        </p:txBody>
      </p:sp>
      <p:sp>
        <p:nvSpPr>
          <p:cNvPr id="30" name="Freeform 28"/>
          <p:cNvSpPr/>
          <p:nvPr/>
        </p:nvSpPr>
        <p:spPr bwMode="auto">
          <a:xfrm>
            <a:off x="4419600" y="5029200"/>
            <a:ext cx="3429000" cy="355600"/>
          </a:xfrm>
          <a:custGeom>
            <a:avLst/>
            <a:gdLst/>
            <a:ahLst/>
            <a:cxnLst>
              <a:cxn ang="0">
                <a:pos x="0" y="0"/>
              </a:cxn>
              <a:cxn ang="0">
                <a:pos x="528" y="192"/>
              </a:cxn>
              <a:cxn ang="0">
                <a:pos x="1536" y="192"/>
              </a:cxn>
              <a:cxn ang="0">
                <a:pos x="2160" y="48"/>
              </a:cxn>
            </a:cxnLst>
            <a:rect l="0" t="0" r="r" b="b"/>
            <a:pathLst>
              <a:path w="2160" h="224">
                <a:moveTo>
                  <a:pt x="0" y="0"/>
                </a:moveTo>
                <a:cubicBezTo>
                  <a:pt x="136" y="80"/>
                  <a:pt x="272" y="160"/>
                  <a:pt x="528" y="192"/>
                </a:cubicBezTo>
                <a:cubicBezTo>
                  <a:pt x="784" y="224"/>
                  <a:pt x="1264" y="216"/>
                  <a:pt x="1536" y="192"/>
                </a:cubicBezTo>
                <a:cubicBezTo>
                  <a:pt x="1808" y="168"/>
                  <a:pt x="1984" y="108"/>
                  <a:pt x="2160" y="48"/>
                </a:cubicBezTo>
              </a:path>
            </a:pathLst>
          </a:custGeom>
          <a:noFill/>
          <a:ln w="12700" cmpd="sng">
            <a:solidFill>
              <a:srgbClr val="996633"/>
            </a:solidFill>
            <a:round/>
            <a:headEnd type="none" w="med" len="med"/>
            <a:tailEnd type="triangle" w="med" len="med"/>
          </a:ln>
          <a:effectLst/>
        </p:spPr>
        <p:txBody>
          <a:bodyPr wrap="none" anchor="ctr"/>
          <a:lstStyle/>
          <a:p>
            <a:endParaRPr lang="zh-CN" altLang="en-US" sz="2000"/>
          </a:p>
        </p:txBody>
      </p:sp>
      <p:sp>
        <p:nvSpPr>
          <p:cNvPr id="31" name="AutoShape 29"/>
          <p:cNvSpPr>
            <a:spLocks noChangeArrowheads="1"/>
          </p:cNvSpPr>
          <p:nvPr/>
        </p:nvSpPr>
        <p:spPr bwMode="auto">
          <a:xfrm flipV="1">
            <a:off x="2286000" y="5334000"/>
            <a:ext cx="914400" cy="457200"/>
          </a:xfrm>
          <a:prstGeom prst="wedgeRoundRectCallout">
            <a:avLst>
              <a:gd name="adj1" fmla="val -31426"/>
              <a:gd name="adj2" fmla="val 132986"/>
              <a:gd name="adj3" fmla="val 16667"/>
            </a:avLst>
          </a:prstGeom>
          <a:solidFill>
            <a:srgbClr val="00B0F0"/>
          </a:solidFill>
          <a:ln w="9525">
            <a:solidFill>
              <a:schemeClr val="tx1"/>
            </a:solidFill>
            <a:miter lim="800000"/>
          </a:ln>
          <a:effectLst/>
        </p:spPr>
        <p:txBody>
          <a:bodyPr rot="10800000" wrap="none" anchor="ctr"/>
          <a:lstStyle/>
          <a:p>
            <a:endParaRPr kumimoji="1" lang="zh-CN" altLang="en-US" sz="2000">
              <a:ea typeface="宋体" pitchFamily="2" charset="-122"/>
            </a:endParaRPr>
          </a:p>
        </p:txBody>
      </p:sp>
      <p:sp>
        <p:nvSpPr>
          <p:cNvPr id="32" name="Text Box 30"/>
          <p:cNvSpPr txBox="1">
            <a:spLocks noChangeArrowheads="1"/>
          </p:cNvSpPr>
          <p:nvPr/>
        </p:nvSpPr>
        <p:spPr bwMode="auto">
          <a:xfrm>
            <a:off x="2286000" y="5334000"/>
            <a:ext cx="1143000" cy="400110"/>
          </a:xfrm>
          <a:prstGeom prst="rect">
            <a:avLst/>
          </a:prstGeom>
          <a:solidFill>
            <a:srgbClr val="00B0F0"/>
          </a:solidFill>
          <a:ln w="9525">
            <a:noFill/>
            <a:miter lim="800000"/>
          </a:ln>
          <a:effectLst/>
        </p:spPr>
        <p:txBody>
          <a:bodyPr>
            <a:spAutoFit/>
          </a:bodyPr>
          <a:lstStyle/>
          <a:p>
            <a:pPr algn="l">
              <a:spcBef>
                <a:spcPct val="50000"/>
              </a:spcBef>
            </a:pPr>
            <a:r>
              <a:rPr kumimoji="1" lang="zh-CN" altLang="en-US" sz="2000">
                <a:ea typeface="宋体" pitchFamily="2" charset="-122"/>
              </a:rPr>
              <a:t>指针</a:t>
            </a:r>
            <a:endParaRPr kumimoji="1" lang="zh-CN" altLang="en-US" sz="2000">
              <a:ea typeface="宋体" pitchFamily="2" charset="-122"/>
            </a:endParaRPr>
          </a:p>
        </p:txBody>
      </p:sp>
      <p:sp>
        <p:nvSpPr>
          <p:cNvPr id="33" name="Oval 31"/>
          <p:cNvSpPr>
            <a:spLocks noChangeArrowheads="1"/>
          </p:cNvSpPr>
          <p:nvPr/>
        </p:nvSpPr>
        <p:spPr bwMode="auto">
          <a:xfrm>
            <a:off x="1676400" y="4643446"/>
            <a:ext cx="1066800" cy="457200"/>
          </a:xfrm>
          <a:prstGeom prst="ellipse">
            <a:avLst/>
          </a:prstGeom>
          <a:noFill/>
          <a:ln w="38100">
            <a:solidFill>
              <a:srgbClr val="FF3300"/>
            </a:solidFill>
            <a:round/>
          </a:ln>
          <a:effectLst/>
        </p:spPr>
        <p:txBody>
          <a:bodyPr wrap="none" anchor="ctr"/>
          <a:lstStyle/>
          <a:p>
            <a:endParaRPr lang="zh-CN" altLang="en-US" sz="2400"/>
          </a:p>
        </p:txBody>
      </p:sp>
      <p:sp>
        <p:nvSpPr>
          <p:cNvPr id="34" name="Oval 32"/>
          <p:cNvSpPr>
            <a:spLocks noChangeArrowheads="1"/>
          </p:cNvSpPr>
          <p:nvPr/>
        </p:nvSpPr>
        <p:spPr bwMode="auto">
          <a:xfrm>
            <a:off x="3657600" y="4643446"/>
            <a:ext cx="1066800" cy="457200"/>
          </a:xfrm>
          <a:prstGeom prst="ellipse">
            <a:avLst/>
          </a:prstGeom>
          <a:noFill/>
          <a:ln w="38100">
            <a:solidFill>
              <a:srgbClr val="FF3300"/>
            </a:solidFill>
            <a:round/>
          </a:ln>
          <a:effectLst/>
        </p:spPr>
        <p:txBody>
          <a:bodyPr wrap="none" anchor="ctr"/>
          <a:lstStyle/>
          <a:p>
            <a:endParaRPr lang="zh-CN" altLang="en-US" sz="2400"/>
          </a:p>
        </p:txBody>
      </p:sp>
      <p:sp>
        <p:nvSpPr>
          <p:cNvPr id="35" name="Oval 33"/>
          <p:cNvSpPr>
            <a:spLocks noChangeArrowheads="1"/>
          </p:cNvSpPr>
          <p:nvPr/>
        </p:nvSpPr>
        <p:spPr bwMode="auto">
          <a:xfrm>
            <a:off x="5486400" y="4643446"/>
            <a:ext cx="990600" cy="457200"/>
          </a:xfrm>
          <a:prstGeom prst="ellipse">
            <a:avLst/>
          </a:prstGeom>
          <a:noFill/>
          <a:ln w="38100">
            <a:solidFill>
              <a:srgbClr val="FF3300"/>
            </a:solidFill>
            <a:round/>
          </a:ln>
          <a:effectLst/>
        </p:spPr>
        <p:txBody>
          <a:bodyPr wrap="none" anchor="ctr"/>
          <a:lstStyle/>
          <a:p>
            <a:endParaRPr lang="zh-CN" altLang="en-US" sz="2400"/>
          </a:p>
        </p:txBody>
      </p:sp>
      <p:sp>
        <p:nvSpPr>
          <p:cNvPr id="36" name="AutoShape 34"/>
          <p:cNvSpPr>
            <a:spLocks noChangeArrowheads="1"/>
          </p:cNvSpPr>
          <p:nvPr/>
        </p:nvSpPr>
        <p:spPr bwMode="auto">
          <a:xfrm flipH="1" flipV="1">
            <a:off x="914400" y="5257800"/>
            <a:ext cx="990600" cy="457200"/>
          </a:xfrm>
          <a:prstGeom prst="wedgeRoundRectCallout">
            <a:avLst>
              <a:gd name="adj1" fmla="val -45356"/>
              <a:gd name="adj2" fmla="val 86806"/>
              <a:gd name="adj3" fmla="val 16667"/>
            </a:avLst>
          </a:prstGeom>
          <a:solidFill>
            <a:srgbClr val="00B0F0"/>
          </a:solidFill>
          <a:ln w="9525">
            <a:solidFill>
              <a:schemeClr val="tx1"/>
            </a:solidFill>
            <a:miter lim="800000"/>
          </a:ln>
          <a:effectLst/>
        </p:spPr>
        <p:txBody>
          <a:bodyPr rot="10800000" wrap="none" anchor="ctr"/>
          <a:lstStyle/>
          <a:p>
            <a:endParaRPr kumimoji="1" lang="zh-CN" altLang="en-US" sz="2000">
              <a:ea typeface="宋体" pitchFamily="2" charset="-122"/>
            </a:endParaRPr>
          </a:p>
        </p:txBody>
      </p:sp>
      <p:sp>
        <p:nvSpPr>
          <p:cNvPr id="37" name="Text Box 35"/>
          <p:cNvSpPr txBox="1">
            <a:spLocks noChangeArrowheads="1"/>
          </p:cNvSpPr>
          <p:nvPr/>
        </p:nvSpPr>
        <p:spPr bwMode="auto">
          <a:xfrm>
            <a:off x="990600" y="5257800"/>
            <a:ext cx="1066800" cy="400110"/>
          </a:xfrm>
          <a:prstGeom prst="rect">
            <a:avLst/>
          </a:prstGeom>
          <a:solidFill>
            <a:srgbClr val="00B0F0"/>
          </a:solidFill>
          <a:ln w="9525">
            <a:noFill/>
            <a:miter lim="800000"/>
          </a:ln>
          <a:effectLst/>
        </p:spPr>
        <p:txBody>
          <a:bodyPr>
            <a:spAutoFit/>
          </a:bodyPr>
          <a:lstStyle/>
          <a:p>
            <a:pPr algn="l">
              <a:spcBef>
                <a:spcPct val="50000"/>
              </a:spcBef>
            </a:pPr>
            <a:r>
              <a:rPr kumimoji="1" lang="zh-CN" altLang="en-US" sz="2000" dirty="0">
                <a:ea typeface="宋体" pitchFamily="2" charset="-122"/>
              </a:rPr>
              <a:t>结点</a:t>
            </a:r>
            <a:endParaRPr kumimoji="1" lang="zh-CN" altLang="en-US" sz="2000" dirty="0">
              <a:ea typeface="宋体" pitchFamily="2" charset="-122"/>
            </a:endParaRPr>
          </a:p>
        </p:txBody>
      </p:sp>
      <p:sp>
        <p:nvSpPr>
          <p:cNvPr id="38" name="Oval 36"/>
          <p:cNvSpPr>
            <a:spLocks noChangeArrowheads="1"/>
          </p:cNvSpPr>
          <p:nvPr/>
        </p:nvSpPr>
        <p:spPr bwMode="auto">
          <a:xfrm>
            <a:off x="2514600" y="2209800"/>
            <a:ext cx="533400" cy="533400"/>
          </a:xfrm>
          <a:prstGeom prst="ellipse">
            <a:avLst/>
          </a:prstGeom>
          <a:noFill/>
          <a:ln w="38100">
            <a:solidFill>
              <a:srgbClr val="FF3300"/>
            </a:solidFill>
            <a:round/>
          </a:ln>
          <a:effectLst/>
        </p:spPr>
        <p:txBody>
          <a:bodyPr wrap="none" anchor="ctr"/>
          <a:lstStyle/>
          <a:p>
            <a:endParaRPr lang="zh-CN" altLang="en-US"/>
          </a:p>
        </p:txBody>
      </p:sp>
      <p:sp>
        <p:nvSpPr>
          <p:cNvPr id="39" name="Oval 37"/>
          <p:cNvSpPr>
            <a:spLocks noChangeArrowheads="1"/>
          </p:cNvSpPr>
          <p:nvPr/>
        </p:nvSpPr>
        <p:spPr bwMode="auto">
          <a:xfrm>
            <a:off x="3048000" y="2209800"/>
            <a:ext cx="533400" cy="533400"/>
          </a:xfrm>
          <a:prstGeom prst="ellipse">
            <a:avLst/>
          </a:prstGeom>
          <a:noFill/>
          <a:ln w="38100">
            <a:solidFill>
              <a:srgbClr val="FF3300"/>
            </a:solidFill>
            <a:round/>
          </a:ln>
          <a:effectLst/>
        </p:spPr>
        <p:txBody>
          <a:bodyPr wrap="none" anchor="ctr"/>
          <a:lstStyle/>
          <a:p>
            <a:endParaRPr lang="zh-CN" altLang="en-US"/>
          </a:p>
        </p:txBody>
      </p:sp>
      <p:sp>
        <p:nvSpPr>
          <p:cNvPr id="40" name="Oval 38"/>
          <p:cNvSpPr>
            <a:spLocks noChangeArrowheads="1"/>
          </p:cNvSpPr>
          <p:nvPr/>
        </p:nvSpPr>
        <p:spPr bwMode="auto">
          <a:xfrm>
            <a:off x="4724400" y="2209800"/>
            <a:ext cx="533400" cy="533400"/>
          </a:xfrm>
          <a:prstGeom prst="ellipse">
            <a:avLst/>
          </a:prstGeom>
          <a:noFill/>
          <a:ln w="38100">
            <a:solidFill>
              <a:srgbClr val="FF3300"/>
            </a:solidFill>
            <a:round/>
          </a:ln>
          <a:effectLst/>
        </p:spPr>
        <p:txBody>
          <a:bodyPr wrap="none" anchor="ctr"/>
          <a:lstStyle/>
          <a:p>
            <a:endParaRPr lang="zh-CN" altLang="en-US"/>
          </a:p>
        </p:txBody>
      </p:sp>
      <p:sp>
        <p:nvSpPr>
          <p:cNvPr id="41" name="Oval 39"/>
          <p:cNvSpPr>
            <a:spLocks noChangeArrowheads="1"/>
          </p:cNvSpPr>
          <p:nvPr/>
        </p:nvSpPr>
        <p:spPr bwMode="auto">
          <a:xfrm>
            <a:off x="6019800" y="2209800"/>
            <a:ext cx="533400" cy="533400"/>
          </a:xfrm>
          <a:prstGeom prst="ellipse">
            <a:avLst/>
          </a:prstGeom>
          <a:noFill/>
          <a:ln w="38100">
            <a:solidFill>
              <a:srgbClr val="FF3300"/>
            </a:solidFill>
            <a:round/>
          </a:ln>
          <a:effectLst/>
        </p:spPr>
        <p:txBody>
          <a:bodyPr wrap="none" anchor="ctr"/>
          <a:lstStyle/>
          <a:p>
            <a:endParaRPr kumimoji="1" lang="zh-CN" altLang="en-US">
              <a:solidFill>
                <a:srgbClr val="FF3300"/>
              </a:solidFill>
              <a:ea typeface="宋体" pitchFamily="2" charset="-122"/>
            </a:endParaRPr>
          </a:p>
        </p:txBody>
      </p:sp>
      <p:sp>
        <p:nvSpPr>
          <p:cNvPr id="42" name="AutoShape 40"/>
          <p:cNvSpPr>
            <a:spLocks noChangeArrowheads="1"/>
          </p:cNvSpPr>
          <p:nvPr/>
        </p:nvSpPr>
        <p:spPr bwMode="auto">
          <a:xfrm>
            <a:off x="6400800" y="1752600"/>
            <a:ext cx="914400" cy="457200"/>
          </a:xfrm>
          <a:prstGeom prst="wedgeRoundRectCallout">
            <a:avLst>
              <a:gd name="adj1" fmla="val -33157"/>
              <a:gd name="adj2" fmla="val 92708"/>
              <a:gd name="adj3" fmla="val 16667"/>
            </a:avLst>
          </a:prstGeom>
          <a:solidFill>
            <a:srgbClr val="00B0F0"/>
          </a:solidFill>
          <a:ln w="9525">
            <a:solidFill>
              <a:schemeClr val="tx1"/>
            </a:solidFill>
            <a:miter lim="800000"/>
          </a:ln>
          <a:effectLst/>
        </p:spPr>
        <p:txBody>
          <a:bodyPr wrap="none" anchor="ctr"/>
          <a:lstStyle/>
          <a:p>
            <a:endParaRPr kumimoji="1" lang="zh-CN" altLang="en-US">
              <a:ea typeface="宋体" pitchFamily="2" charset="-122"/>
            </a:endParaRPr>
          </a:p>
        </p:txBody>
      </p:sp>
      <p:sp>
        <p:nvSpPr>
          <p:cNvPr id="43" name="Text Box 41"/>
          <p:cNvSpPr txBox="1">
            <a:spLocks noChangeArrowheads="1"/>
          </p:cNvSpPr>
          <p:nvPr/>
        </p:nvSpPr>
        <p:spPr bwMode="auto">
          <a:xfrm>
            <a:off x="6400800" y="1752600"/>
            <a:ext cx="1066800" cy="457200"/>
          </a:xfrm>
          <a:prstGeom prst="rect">
            <a:avLst/>
          </a:prstGeom>
          <a:noFill/>
          <a:ln w="9525">
            <a:noFill/>
            <a:miter lim="800000"/>
          </a:ln>
          <a:effectLst/>
        </p:spPr>
        <p:txBody>
          <a:bodyPr>
            <a:spAutoFit/>
          </a:bodyPr>
          <a:lstStyle/>
          <a:p>
            <a:pPr algn="l">
              <a:spcBef>
                <a:spcPct val="50000"/>
              </a:spcBef>
            </a:pPr>
            <a:r>
              <a:rPr kumimoji="1" lang="zh-CN" altLang="en-US">
                <a:ea typeface="宋体" pitchFamily="2" charset="-122"/>
              </a:rPr>
              <a:t>结点</a:t>
            </a:r>
            <a:endParaRPr kumimoji="1" lang="zh-CN" altLang="en-US">
              <a:ea typeface="宋体"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914400"/>
            <a:ext cx="7772400" cy="51816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1" i="0" u="none" strike="noStrike" kern="1200" cap="none" spc="0" normalizeH="0" baseline="0" noProof="0" dirty="0">
                <a:ln>
                  <a:noFill/>
                </a:ln>
                <a:solidFill>
                  <a:srgbClr val="FF3300"/>
                </a:solidFill>
                <a:effectLst/>
                <a:uLnTx/>
                <a:uFillTx/>
                <a:latin typeface="+mn-lt"/>
                <a:ea typeface="宋体" pitchFamily="2" charset="-122"/>
                <a:cs typeface="+mn-cs"/>
              </a:rPr>
              <a:t>运算</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zh-CN" altLang="en-US" sz="2400" b="1" i="0" u="none" strike="noStrike" kern="1200" cap="none" spc="0" normalizeH="0" baseline="0" noProof="0" dirty="0">
                <a:ln>
                  <a:noFill/>
                </a:ln>
                <a:solidFill>
                  <a:srgbClr val="FF3300"/>
                </a:solidFill>
                <a:effectLst/>
                <a:uLnTx/>
                <a:uFillTx/>
                <a:latin typeface="+mn-lt"/>
                <a:ea typeface="宋体" pitchFamily="2" charset="-122"/>
                <a:cs typeface="+mn-cs"/>
              </a:rPr>
              <a:t>操作</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）：在数据逻辑结构上</a:t>
            </a:r>
            <a:r>
              <a:rPr kumimoji="0" lang="zh-CN" altLang="en-US" sz="2400" b="0" i="0" u="none" strike="noStrike" kern="1200" cap="none" spc="0" normalizeH="0" baseline="0" noProof="0" dirty="0">
                <a:ln>
                  <a:noFill/>
                </a:ln>
                <a:solidFill>
                  <a:srgbClr val="FF0000"/>
                </a:solidFill>
                <a:effectLst/>
                <a:uLnTx/>
                <a:uFillTx/>
                <a:latin typeface="+mn-lt"/>
                <a:ea typeface="宋体" pitchFamily="2" charset="-122"/>
                <a:cs typeface="+mn-cs"/>
              </a:rPr>
              <a:t>定义</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的一组数据被使用的方式，其具体</a:t>
            </a:r>
            <a:r>
              <a:rPr kumimoji="0" lang="zh-CN" altLang="en-US" sz="2400" b="0" i="0" u="none" strike="noStrike" kern="1200" cap="none" spc="0" normalizeH="0" baseline="0" noProof="0" dirty="0">
                <a:ln>
                  <a:noFill/>
                </a:ln>
                <a:solidFill>
                  <a:srgbClr val="FF0000"/>
                </a:solidFill>
                <a:effectLst/>
                <a:uLnTx/>
                <a:uFillTx/>
                <a:latin typeface="+mn-lt"/>
                <a:ea typeface="宋体" pitchFamily="2" charset="-122"/>
                <a:cs typeface="+mn-cs"/>
              </a:rPr>
              <a:t>实现</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要在存储结构上进行。</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几种常用的运算有：</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建立数据结构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(6)</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检索*</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(2)</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清除数据结构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(7)</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更新</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(3)</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插入数据元素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(8)</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判空和判满*</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(4)</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删除数据元素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(9)</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求长*</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(5)</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排序</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*操作为</a:t>
            </a:r>
            <a:r>
              <a:rPr kumimoji="0" lang="zh-CN" altLang="en-US" sz="2400" b="1" i="0" u="none" strike="noStrike" kern="1200" cap="none" spc="0" normalizeH="0" baseline="0" noProof="0" dirty="0">
                <a:ln>
                  <a:noFill/>
                </a:ln>
                <a:solidFill>
                  <a:schemeClr val="accent2"/>
                </a:solidFill>
                <a:effectLst/>
                <a:uLnTx/>
                <a:uFillTx/>
                <a:latin typeface="楷体_GB2312" pitchFamily="49" charset="-122"/>
                <a:ea typeface="楷体_GB2312" pitchFamily="49" charset="-122"/>
                <a:cs typeface="+mn-cs"/>
              </a:rPr>
              <a:t>引用型操作</a:t>
            </a:r>
            <a:r>
              <a:rPr kumimoji="0" lang="zh-CN" altLang="en-US" sz="24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，即数据值不发生变化；其它为</a:t>
            </a:r>
            <a:r>
              <a:rPr kumimoji="0" lang="zh-CN" altLang="en-US" sz="2400" b="1" i="0" u="none" strike="noStrike" kern="1200" cap="none" spc="0" normalizeH="0" baseline="0" noProof="0" dirty="0">
                <a:ln>
                  <a:noFill/>
                </a:ln>
                <a:solidFill>
                  <a:schemeClr val="accent2"/>
                </a:solidFill>
                <a:effectLst/>
                <a:uLnTx/>
                <a:uFillTx/>
                <a:latin typeface="楷体_GB2312" pitchFamily="49" charset="-122"/>
                <a:ea typeface="楷体_GB2312" pitchFamily="49" charset="-122"/>
                <a:cs typeface="+mn-cs"/>
              </a:rPr>
              <a:t>加工型操作</a:t>
            </a:r>
            <a:r>
              <a:rPr kumimoji="0" lang="zh-CN" altLang="en-US" sz="24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t>
            </a:r>
            <a:endParaRPr kumimoji="0" lang="zh-CN" altLang="en-US" sz="2800" b="1"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6" name="Picture 11"/>
          <p:cNvPicPr>
            <a:picLocks noChangeAspect="1" noChangeArrowheads="1"/>
          </p:cNvPicPr>
          <p:nvPr/>
        </p:nvPicPr>
        <p:blipFill>
          <a:blip r:embed="rId1"/>
          <a:srcRect/>
          <a:stretch>
            <a:fillRect/>
          </a:stretch>
        </p:blipFill>
        <p:spPr bwMode="auto">
          <a:xfrm>
            <a:off x="571472" y="2542979"/>
            <a:ext cx="8032777" cy="2294134"/>
          </a:xfrm>
          <a:prstGeom prst="rect">
            <a:avLst/>
          </a:prstGeom>
          <a:noFill/>
          <a:ln w="9525">
            <a:noFill/>
            <a:miter lim="800000"/>
            <a:headEnd/>
            <a:tailEnd/>
          </a:ln>
        </p:spPr>
      </p:pic>
      <p:sp>
        <p:nvSpPr>
          <p:cNvPr id="5" name="圆角矩形 4"/>
          <p:cNvSpPr/>
          <p:nvPr/>
        </p:nvSpPr>
        <p:spPr>
          <a:xfrm>
            <a:off x="2928926" y="3429000"/>
            <a:ext cx="5643602" cy="42862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rot="5400000">
            <a:off x="6072198" y="2357430"/>
            <a:ext cx="1357322" cy="1071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00760" y="1916660"/>
            <a:ext cx="2500330" cy="369332"/>
          </a:xfrm>
          <a:prstGeom prst="rect">
            <a:avLst/>
          </a:prstGeom>
          <a:noFill/>
        </p:spPr>
        <p:txBody>
          <a:bodyPr wrap="square" rtlCol="0">
            <a:spAutoFit/>
          </a:bodyPr>
          <a:lstStyle/>
          <a:p>
            <a:r>
              <a:rPr lang="zh-CN" altLang="en-US" b="1" dirty="0">
                <a:solidFill>
                  <a:srgbClr val="FF0000"/>
                </a:solidFill>
                <a:ea typeface="宋体" pitchFamily="2" charset="-122"/>
              </a:rPr>
              <a:t>面向用户，概念层</a:t>
            </a:r>
            <a:endParaRPr lang="zh-CN" altLang="en-US" b="1" dirty="0">
              <a:solidFill>
                <a:srgbClr val="FF0000"/>
              </a:solidFill>
            </a:endParaRPr>
          </a:p>
        </p:txBody>
      </p:sp>
      <p:sp>
        <p:nvSpPr>
          <p:cNvPr id="10" name="圆角矩形 9"/>
          <p:cNvSpPr/>
          <p:nvPr/>
        </p:nvSpPr>
        <p:spPr>
          <a:xfrm>
            <a:off x="2928926" y="3857628"/>
            <a:ext cx="5643602" cy="42862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rot="16200000" flipV="1">
            <a:off x="6250793" y="4750603"/>
            <a:ext cx="1643074" cy="428628"/>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15008" y="5786454"/>
            <a:ext cx="2643206" cy="369332"/>
          </a:xfrm>
          <a:prstGeom prst="rect">
            <a:avLst/>
          </a:prstGeom>
          <a:noFill/>
        </p:spPr>
        <p:txBody>
          <a:bodyPr wrap="square" rtlCol="0">
            <a:spAutoFit/>
          </a:bodyPr>
          <a:lstStyle/>
          <a:p>
            <a:r>
              <a:rPr lang="zh-CN" altLang="en-US" b="1" dirty="0">
                <a:solidFill>
                  <a:srgbClr val="FF0000"/>
                </a:solidFill>
              </a:rPr>
              <a:t>面向计算机，实现层</a:t>
            </a:r>
            <a:endParaRPr lang="zh-CN" altLang="en-US" b="1"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3" name="内容占位符 2"/>
          <p:cNvSpPr>
            <a:spLocks noGrp="1"/>
          </p:cNvSpPr>
          <p:nvPr>
            <p:ph sz="quarter" idx="1"/>
          </p:nvPr>
        </p:nvSpPr>
        <p:spPr>
          <a:xfrm>
            <a:off x="914400" y="1447800"/>
            <a:ext cx="7772400" cy="5053034"/>
          </a:xfrm>
        </p:spPr>
        <p:txBody>
          <a:bodyPr>
            <a:normAutofit fontScale="92500"/>
          </a:bodyPr>
          <a:lstStyle/>
          <a:p>
            <a:pPr>
              <a:lnSpc>
                <a:spcPct val="150000"/>
              </a:lnSpc>
            </a:pPr>
            <a:r>
              <a:rPr lang="zh-CN" altLang="en-US" sz="2400" b="1" dirty="0">
                <a:solidFill>
                  <a:srgbClr val="FF0000"/>
                </a:solidFill>
              </a:rPr>
              <a:t>数据类型</a:t>
            </a:r>
            <a:r>
              <a:rPr lang="zh-CN" altLang="en-US" sz="2400" dirty="0">
                <a:solidFill>
                  <a:srgbClr val="FF0000"/>
                </a:solidFill>
              </a:rPr>
              <a:t>：</a:t>
            </a:r>
            <a:r>
              <a:rPr lang="zh-CN" altLang="en-US" sz="2400" dirty="0"/>
              <a:t>最早在程序设计语言中表示变量所具有的数据种类，是一个</a:t>
            </a:r>
            <a:r>
              <a:rPr lang="zh-CN" altLang="en-US" sz="2400" dirty="0">
                <a:solidFill>
                  <a:schemeClr val="accent1"/>
                </a:solidFill>
              </a:rPr>
              <a:t>值的集合</a:t>
            </a:r>
            <a:r>
              <a:rPr lang="zh-CN" altLang="en-US" sz="2400" dirty="0"/>
              <a:t>和定义在这个值集上的</a:t>
            </a:r>
            <a:r>
              <a:rPr lang="zh-CN" altLang="en-US" sz="2400" dirty="0">
                <a:solidFill>
                  <a:schemeClr val="accent1"/>
                </a:solidFill>
              </a:rPr>
              <a:t>操作</a:t>
            </a:r>
            <a:r>
              <a:rPr lang="zh-CN" altLang="en-US" sz="2400" dirty="0"/>
              <a:t>的总称。</a:t>
            </a:r>
            <a:endParaRPr lang="zh-CN" altLang="en-US" sz="2400" dirty="0"/>
          </a:p>
          <a:p>
            <a:pPr>
              <a:lnSpc>
                <a:spcPct val="150000"/>
              </a:lnSpc>
            </a:pPr>
            <a:r>
              <a:rPr lang="zh-CN" altLang="en-US" sz="2400" dirty="0"/>
              <a:t>例</a:t>
            </a:r>
            <a:r>
              <a:rPr lang="en-US" altLang="zh-CN" sz="2400" dirty="0"/>
              <a:t>1</a:t>
            </a:r>
            <a:r>
              <a:rPr lang="zh-CN" altLang="en-US" sz="2400" dirty="0"/>
              <a:t>、在</a:t>
            </a:r>
            <a:r>
              <a:rPr lang="en-US" altLang="zh-CN" sz="2400" dirty="0"/>
              <a:t>C</a:t>
            </a:r>
            <a:r>
              <a:rPr lang="zh-CN" altLang="en-US" sz="2400" dirty="0"/>
              <a:t>语言中</a:t>
            </a:r>
            <a:endParaRPr lang="zh-CN" altLang="en-US" sz="2400" dirty="0"/>
          </a:p>
          <a:p>
            <a:pPr>
              <a:lnSpc>
                <a:spcPct val="150000"/>
              </a:lnSpc>
            </a:pPr>
            <a:r>
              <a:rPr lang="zh-CN" altLang="en-US" sz="2400" dirty="0"/>
              <a:t>数据类型：基本类型和构造类型</a:t>
            </a:r>
            <a:endParaRPr lang="zh-CN" altLang="en-US" sz="2400" dirty="0"/>
          </a:p>
          <a:p>
            <a:pPr>
              <a:lnSpc>
                <a:spcPct val="150000"/>
              </a:lnSpc>
            </a:pPr>
            <a:r>
              <a:rPr lang="zh-CN" altLang="en-US" sz="2400" dirty="0"/>
              <a:t>基本类型：整型、浮点型、字符型</a:t>
            </a:r>
            <a:endParaRPr lang="zh-CN" altLang="en-US" sz="2400" dirty="0"/>
          </a:p>
          <a:p>
            <a:pPr>
              <a:lnSpc>
                <a:spcPct val="150000"/>
              </a:lnSpc>
            </a:pPr>
            <a:r>
              <a:rPr lang="zh-CN" altLang="en-US" sz="2400" dirty="0"/>
              <a:t>构造类型：数组、结构、联合、指针、枚举型、自定义</a:t>
            </a:r>
            <a:endParaRPr lang="zh-CN" altLang="en-US" sz="2400" dirty="0"/>
          </a:p>
          <a:p>
            <a:pPr>
              <a:lnSpc>
                <a:spcPct val="150000"/>
              </a:lnSpc>
            </a:pPr>
            <a:r>
              <a:rPr lang="zh-CN" altLang="en-US" dirty="0"/>
              <a:t>例</a:t>
            </a:r>
            <a:r>
              <a:rPr lang="en-US" altLang="zh-CN" dirty="0"/>
              <a:t>2</a:t>
            </a:r>
            <a:r>
              <a:rPr lang="zh-CN" altLang="en-US" dirty="0"/>
              <a:t>：在</a:t>
            </a:r>
            <a:r>
              <a:rPr lang="en-US" altLang="zh-CN" dirty="0"/>
              <a:t>python</a:t>
            </a:r>
            <a:r>
              <a:rPr lang="zh-CN" altLang="en-US" dirty="0"/>
              <a:t>语言中除布尔、整数、浮点外还有字符串、列表、元组、字典等类型</a:t>
            </a:r>
            <a:endParaRPr lang="zh-CN" altLang="en-US"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 name="Rectangle 2"/>
          <p:cNvSpPr txBox="1">
            <a:spLocks noChangeArrowheads="1"/>
          </p:cNvSpPr>
          <p:nvPr/>
        </p:nvSpPr>
        <p:spPr>
          <a:xfrm>
            <a:off x="457200" y="1571612"/>
            <a:ext cx="7924800" cy="5334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0" lang="zh-CN" altLang="en-US" sz="2400" b="1" i="0" u="none" strike="noStrike" kern="1200" cap="none" spc="0" normalizeH="0" baseline="0" noProof="0" dirty="0">
                <a:ln>
                  <a:noFill/>
                </a:ln>
                <a:solidFill>
                  <a:srgbClr val="FF3300"/>
                </a:solidFill>
                <a:effectLst/>
                <a:uLnTx/>
                <a:uFillTx/>
                <a:latin typeface="+mn-lt"/>
                <a:ea typeface="宋体" pitchFamily="2" charset="-122"/>
                <a:cs typeface="+mn-cs"/>
              </a:rPr>
              <a:t>     抽象数据类型</a:t>
            </a:r>
            <a:r>
              <a:rPr kumimoji="0" lang="zh-CN" altLang="en-US" sz="2400" b="1"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1" i="0" u="none" strike="noStrike" kern="1200" cap="none" spc="0" normalizeH="0" baseline="0" noProof="0" dirty="0">
                <a:ln>
                  <a:noFill/>
                </a:ln>
                <a:solidFill>
                  <a:schemeClr val="tx1"/>
                </a:solidFill>
                <a:effectLst/>
                <a:uLnTx/>
                <a:uFillTx/>
                <a:latin typeface="+mn-lt"/>
                <a:ea typeface="宋体" pitchFamily="2" charset="-122"/>
                <a:cs typeface="+mn-cs"/>
              </a:rPr>
              <a:t>ADT</a:t>
            </a:r>
            <a:r>
              <a:rPr kumimoji="0" lang="zh-CN" altLang="en-US" sz="2400" b="1"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 </a:t>
            </a:r>
            <a:r>
              <a:rPr kumimoji="0" lang="en-US" altLang="zh-CN" sz="2400" b="1"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Abstract Data Type </a:t>
            </a:r>
            <a:r>
              <a:rPr kumimoji="0" lang="zh-CN" altLang="en-US" sz="2400" b="1"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a:t>
            </a:r>
            <a:endParaRPr kumimoji="0" lang="zh-CN" altLang="en-US" sz="24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宋体" pitchFamily="2" charset="-122"/>
                <a:ea typeface="宋体"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数据类型概念的引伸。指一个</a:t>
            </a:r>
            <a:r>
              <a:rPr kumimoji="0" lang="zh-CN" altLang="en-US" sz="2400" b="1" i="0" u="none" strike="noStrike" kern="1200" cap="none" spc="0" normalizeH="0" baseline="0" noProof="0" dirty="0">
                <a:ln>
                  <a:noFill/>
                </a:ln>
                <a:solidFill>
                  <a:schemeClr val="accent2"/>
                </a:solidFill>
                <a:effectLst/>
                <a:uLnTx/>
                <a:uFillTx/>
                <a:latin typeface="+mn-lt"/>
                <a:ea typeface="宋体" pitchFamily="2" charset="-122"/>
                <a:cs typeface="+mn-cs"/>
              </a:rPr>
              <a:t>数学模型</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以及在其上定义的</a:t>
            </a:r>
            <a:r>
              <a:rPr kumimoji="0" lang="zh-CN" altLang="en-US" sz="2400" b="1" i="0" u="none" strike="noStrike" kern="1200" cap="none" spc="0" normalizeH="0" baseline="0" noProof="0" dirty="0">
                <a:ln>
                  <a:noFill/>
                </a:ln>
                <a:solidFill>
                  <a:schemeClr val="accent2"/>
                </a:solidFill>
                <a:effectLst/>
                <a:uLnTx/>
                <a:uFillTx/>
                <a:latin typeface="+mn-lt"/>
                <a:ea typeface="宋体" pitchFamily="2" charset="-122"/>
                <a:cs typeface="+mn-cs"/>
              </a:rPr>
              <a:t>操作集合</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，与计算机无关。</a:t>
            </a:r>
            <a:r>
              <a:rPr lang="zh-CN" altLang="en-US" sz="2400" dirty="0"/>
              <a:t>实际上就是对该</a:t>
            </a:r>
            <a:r>
              <a:rPr lang="zh-CN" altLang="en-US" sz="2400" dirty="0">
                <a:solidFill>
                  <a:srgbClr val="FF0000"/>
                </a:solidFill>
              </a:rPr>
              <a:t>数据结构的定义</a:t>
            </a:r>
            <a:r>
              <a:rPr lang="zh-CN" altLang="en-US" sz="2400" dirty="0"/>
              <a:t>。因为它定义了一个数据的逻辑结构以及在此结构上的一组算法。</a:t>
            </a:r>
            <a:endParaRPr lang="en-US" altLang="zh-CN" sz="2400" dirty="0"/>
          </a:p>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lang="zh-CN" altLang="en-US" sz="2400" dirty="0"/>
              <a:t>     三元组表示：（</a:t>
            </a:r>
            <a:r>
              <a:rPr lang="en-US" altLang="zh-CN" sz="2400" dirty="0"/>
              <a:t>D,</a:t>
            </a:r>
            <a:r>
              <a:rPr lang="zh-CN" altLang="en-US" sz="2400" dirty="0"/>
              <a:t> </a:t>
            </a:r>
            <a:r>
              <a:rPr lang="en-US" altLang="zh-CN" sz="2400" dirty="0"/>
              <a:t>S,</a:t>
            </a:r>
            <a:r>
              <a:rPr lang="zh-CN" altLang="en-US" sz="2400" dirty="0"/>
              <a:t> </a:t>
            </a:r>
            <a:r>
              <a:rPr lang="en-US" altLang="zh-CN" sz="2400" dirty="0"/>
              <a:t>P</a:t>
            </a:r>
            <a:r>
              <a:rPr lang="zh-CN" altLang="en-US" sz="2400" dirty="0"/>
              <a:t>）</a:t>
            </a:r>
            <a:endParaRPr lang="en-US" altLang="zh-CN" sz="2400" dirty="0"/>
          </a:p>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lang="zh-CN" altLang="en-US" sz="2400" dirty="0"/>
              <a:t>     </a:t>
            </a:r>
            <a:r>
              <a:rPr lang="en-US" altLang="zh-CN" sz="2400" dirty="0"/>
              <a:t>D:</a:t>
            </a:r>
            <a:r>
              <a:rPr lang="zh-CN" altLang="en-US" sz="2400" dirty="0"/>
              <a:t> 数据对象</a:t>
            </a:r>
            <a:endParaRPr lang="en-US" altLang="zh-CN" sz="2400" dirty="0"/>
          </a:p>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lang="zh-CN" altLang="en-US" sz="2400" dirty="0"/>
              <a:t>     </a:t>
            </a:r>
            <a:r>
              <a:rPr lang="en-US" altLang="zh-CN" sz="2400" dirty="0"/>
              <a:t>S:</a:t>
            </a:r>
            <a:r>
              <a:rPr lang="zh-CN" altLang="en-US" sz="2400" dirty="0"/>
              <a:t> </a:t>
            </a:r>
            <a:r>
              <a:rPr lang="en-US" altLang="zh-CN" sz="2400" dirty="0"/>
              <a:t>D</a:t>
            </a:r>
            <a:r>
              <a:rPr lang="zh-CN" altLang="en-US" sz="2400" dirty="0"/>
              <a:t>上的关系集</a:t>
            </a:r>
            <a:endParaRPr lang="en-US" altLang="zh-CN" sz="2400" dirty="0"/>
          </a:p>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lang="zh-CN" altLang="en-US" sz="2400" dirty="0"/>
              <a:t>     </a:t>
            </a:r>
            <a:r>
              <a:rPr lang="en-US" altLang="zh-CN" sz="2400" dirty="0"/>
              <a:t>P:</a:t>
            </a:r>
            <a:r>
              <a:rPr lang="zh-CN" altLang="en-US" sz="2400" dirty="0"/>
              <a:t> </a:t>
            </a:r>
            <a:r>
              <a:rPr lang="en-US" altLang="zh-CN" sz="2400" dirty="0"/>
              <a:t>D</a:t>
            </a:r>
            <a:r>
              <a:rPr lang="zh-CN" altLang="en-US" sz="2400" dirty="0"/>
              <a:t>的基本操作集</a:t>
            </a: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2"/>
          <p:cNvSpPr txBox="1">
            <a:spLocks noChangeArrowheads="1"/>
          </p:cNvSpPr>
          <p:nvPr/>
        </p:nvSpPr>
        <p:spPr>
          <a:xfrm>
            <a:off x="533400" y="1357298"/>
            <a:ext cx="7772400" cy="6858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a:ln>
                  <a:noFill/>
                </a:ln>
                <a:solidFill>
                  <a:srgbClr val="996633"/>
                </a:solidFill>
                <a:effectLst/>
                <a:uLnTx/>
                <a:uFillTx/>
                <a:latin typeface="宋体" pitchFamily="2" charset="-122"/>
                <a:ea typeface="宋体" pitchFamily="2" charset="-122"/>
                <a:cs typeface="+mj-cs"/>
              </a:rPr>
              <a:t>抽象数据类型的描述方法</a:t>
            </a:r>
            <a:endParaRPr kumimoji="0" lang="zh-CN" altLang="en-US" sz="7200" b="1" i="0" u="none" strike="noStrike" kern="1200" cap="none" spc="0" normalizeH="0" baseline="0" noProof="0">
              <a:ln>
                <a:noFill/>
              </a:ln>
              <a:solidFill>
                <a:srgbClr val="FF0000"/>
              </a:solidFill>
              <a:effectLst/>
              <a:uLnTx/>
              <a:uFillTx/>
              <a:latin typeface="楷体_GB2312" pitchFamily="49" charset="-122"/>
              <a:ea typeface="楷体_GB2312" pitchFamily="49" charset="-122"/>
              <a:cs typeface="+mj-cs"/>
            </a:endParaRPr>
          </a:p>
        </p:txBody>
      </p:sp>
      <p:sp>
        <p:nvSpPr>
          <p:cNvPr id="7" name="Rectangle 3"/>
          <p:cNvSpPr txBox="1">
            <a:spLocks noChangeArrowheads="1"/>
          </p:cNvSpPr>
          <p:nvPr/>
        </p:nvSpPr>
        <p:spPr>
          <a:xfrm>
            <a:off x="685800" y="2043098"/>
            <a:ext cx="7772400" cy="5105400"/>
          </a:xfrm>
          <a:prstGeom prst="rect">
            <a:avLst/>
          </a:prstGeom>
        </p:spPr>
        <p:txBody>
          <a:bodyPr vert="horz">
            <a:normAutofit/>
          </a:bodyPr>
          <a:lstStyle/>
          <a:p>
            <a:pPr marL="274320" marR="0" lvl="0" indent="-274320" algn="l" defTabSz="914400" rtl="0" eaLnBrk="1" fontAlgn="auto" latinLnBrk="0" hangingPunct="1">
              <a:lnSpc>
                <a:spcPct val="120000"/>
              </a:lnSpc>
              <a:spcBef>
                <a:spcPts val="580"/>
              </a:spcBef>
              <a:spcAft>
                <a:spcPts val="0"/>
              </a:spcAft>
              <a:buClr>
                <a:schemeClr val="accent1"/>
              </a:buClr>
              <a:buSzPct val="85000"/>
              <a:buFontTx/>
              <a:buNone/>
              <a:defRPr/>
            </a:pPr>
            <a:endParaRPr kumimoji="0" lang="zh-CN" altLang="en-US" sz="2400" b="0" i="0" u="none" strike="noStrike" kern="1200" cap="none" spc="0" normalizeH="0" baseline="0" noProof="0" dirty="0">
              <a:ln>
                <a:noFill/>
              </a:ln>
              <a:solidFill>
                <a:schemeClr val="tx2"/>
              </a:solidFill>
              <a:effectLst/>
              <a:uLnTx/>
              <a:uFillTx/>
              <a:latin typeface="楷体_GB2312" pitchFamily="49" charset="-122"/>
              <a:ea typeface="楷体_GB2312" pitchFamily="49" charset="-122"/>
              <a:cs typeface="+mn-cs"/>
            </a:endParaRPr>
          </a:p>
          <a:p>
            <a:pPr marL="274320" marR="0" lvl="0" indent="-274320" algn="l" defTabSz="914400" rtl="0" eaLnBrk="1" fontAlgn="auto" latinLnBrk="0" hangingPunct="1">
              <a:lnSpc>
                <a:spcPct val="120000"/>
              </a:lnSpc>
              <a:spcBef>
                <a:spcPts val="580"/>
              </a:spcBef>
              <a:spcAft>
                <a:spcPts val="0"/>
              </a:spcAft>
              <a:buClr>
                <a:schemeClr val="accent1"/>
              </a:buClr>
              <a:buSzPct val="85000"/>
              <a:buFontTx/>
              <a:buNone/>
              <a:defRPr/>
            </a:pPr>
            <a:endParaRPr kumimoji="0" lang="zh-CN" altLang="en-US" sz="2400" b="0" i="0" u="none" strike="noStrike" kern="1200" cap="none" spc="0" normalizeH="0" baseline="0" noProof="0" dirty="0">
              <a:ln>
                <a:noFill/>
              </a:ln>
              <a:solidFill>
                <a:schemeClr val="tx2"/>
              </a:solidFill>
              <a:effectLst/>
              <a:uLnTx/>
              <a:uFillTx/>
              <a:latin typeface="楷体_GB2312" pitchFamily="49" charset="-122"/>
              <a:ea typeface="楷体_GB2312" pitchFamily="49" charset="-122"/>
              <a:cs typeface="+mn-cs"/>
            </a:endParaRPr>
          </a:p>
          <a:p>
            <a:pPr marL="274320" marR="0" lvl="0" indent="-274320" algn="l" defTabSz="914400" rtl="0" eaLnBrk="1" fontAlgn="auto" latinLnBrk="0" hangingPunct="1">
              <a:lnSpc>
                <a:spcPct val="120000"/>
              </a:lnSpc>
              <a:spcBef>
                <a:spcPts val="580"/>
              </a:spcBef>
              <a:spcAft>
                <a:spcPts val="0"/>
              </a:spcAft>
              <a:buClr>
                <a:schemeClr val="accent1"/>
              </a:buClr>
              <a:buSzPct val="85000"/>
              <a:buFontTx/>
              <a:buNone/>
              <a:defRPr/>
            </a:pPr>
            <a:endParaRPr kumimoji="0" lang="zh-CN" altLang="en-US" sz="2400" b="0" i="0" u="none" strike="noStrike" kern="1200" cap="none" spc="0" normalizeH="0" baseline="0" noProof="0" dirty="0">
              <a:ln>
                <a:noFill/>
              </a:ln>
              <a:solidFill>
                <a:schemeClr val="tx2"/>
              </a:solidFill>
              <a:effectLst/>
              <a:uLnTx/>
              <a:uFillTx/>
              <a:latin typeface="楷体_GB2312" pitchFamily="49" charset="-122"/>
              <a:ea typeface="楷体_GB2312" pitchFamily="49" charset="-122"/>
              <a:cs typeface="+mn-cs"/>
            </a:endParaRPr>
          </a:p>
          <a:p>
            <a:pPr marL="274320" marR="0" lvl="0" indent="-274320" algn="l" defTabSz="914400" rtl="0" eaLnBrk="1" fontAlgn="auto" latinLnBrk="0" hangingPunct="1">
              <a:lnSpc>
                <a:spcPct val="120000"/>
              </a:lnSpc>
              <a:spcBef>
                <a:spcPts val="580"/>
              </a:spcBef>
              <a:spcAft>
                <a:spcPts val="0"/>
              </a:spcAft>
              <a:buClr>
                <a:schemeClr val="accent1"/>
              </a:buClr>
              <a:buSzPct val="85000"/>
              <a:buFontTx/>
              <a:buNone/>
              <a:defRPr/>
            </a:pPr>
            <a:endParaRPr kumimoji="0" lang="zh-CN" altLang="en-US" sz="2400" b="0" i="0" u="none" strike="noStrike" kern="1200" cap="none" spc="0" normalizeH="0" baseline="0" noProof="0" dirty="0">
              <a:ln>
                <a:noFill/>
              </a:ln>
              <a:solidFill>
                <a:schemeClr val="tx2"/>
              </a:solidFill>
              <a:effectLst/>
              <a:uLnTx/>
              <a:uFillTx/>
              <a:latin typeface="楷体_GB2312" pitchFamily="49" charset="-122"/>
              <a:ea typeface="楷体_GB2312" pitchFamily="49" charset="-122"/>
              <a:cs typeface="+mn-cs"/>
            </a:endParaRPr>
          </a:p>
          <a:p>
            <a:pPr marL="274320" marR="0" lvl="0" indent="-274320" algn="l" defTabSz="914400" rtl="0" eaLnBrk="1" fontAlgn="auto" latinLnBrk="0" hangingPunct="1">
              <a:lnSpc>
                <a:spcPct val="120000"/>
              </a:lnSpc>
              <a:spcBef>
                <a:spcPts val="580"/>
              </a:spcBef>
              <a:spcAft>
                <a:spcPts val="0"/>
              </a:spcAft>
              <a:buClr>
                <a:schemeClr val="accent1"/>
              </a:buClr>
              <a:buSzPct val="85000"/>
              <a:buFontTx/>
              <a:buNone/>
              <a:defRPr/>
            </a:pPr>
            <a:r>
              <a:rPr kumimoji="0" lang="zh-CN" altLang="en-US" sz="2400" b="0" i="0" u="none" strike="noStrike" kern="1200" cap="none" spc="0" normalizeH="0" baseline="0" noProof="0" dirty="0">
                <a:ln>
                  <a:noFill/>
                </a:ln>
                <a:effectLst/>
                <a:uLnTx/>
                <a:uFillTx/>
                <a:latin typeface="宋体" pitchFamily="2" charset="-122"/>
                <a:ea typeface="宋体" pitchFamily="2" charset="-122"/>
                <a:cs typeface="+mn-cs"/>
              </a:rPr>
              <a:t>    其中基本操作的定义格式为</a:t>
            </a:r>
            <a:r>
              <a:rPr kumimoji="0" lang="en-US" altLang="zh-CN" sz="2400" b="0" i="0" u="none" strike="noStrike" kern="1200" cap="none" spc="0" normalizeH="0" baseline="0" noProof="0" dirty="0">
                <a:ln>
                  <a:noFill/>
                </a:ln>
                <a:effectLst/>
                <a:uLnTx/>
                <a:uFillTx/>
                <a:latin typeface="宋体" pitchFamily="2" charset="-122"/>
                <a:ea typeface="宋体" pitchFamily="2" charset="-122"/>
                <a:cs typeface="+mn-cs"/>
              </a:rPr>
              <a:t>:</a:t>
            </a:r>
            <a:endParaRPr kumimoji="0" lang="en-US" altLang="zh-CN" sz="2400" b="0" i="0" u="none" strike="noStrike" kern="1200" cap="none" spc="0" normalizeH="0" baseline="0" noProof="0" dirty="0">
              <a:ln>
                <a:noFill/>
              </a:ln>
              <a:effectLst/>
              <a:uLnTx/>
              <a:uFillTx/>
              <a:latin typeface="宋体" pitchFamily="2" charset="-122"/>
              <a:ea typeface="宋体" pitchFamily="2" charset="-122"/>
              <a:cs typeface="+mn-cs"/>
            </a:endParaRPr>
          </a:p>
        </p:txBody>
      </p:sp>
      <p:sp>
        <p:nvSpPr>
          <p:cNvPr id="8" name="Text Box 4"/>
          <p:cNvSpPr txBox="1">
            <a:spLocks noChangeArrowheads="1"/>
          </p:cNvSpPr>
          <p:nvPr/>
        </p:nvSpPr>
        <p:spPr bwMode="auto">
          <a:xfrm>
            <a:off x="1066800" y="2118995"/>
            <a:ext cx="5400675" cy="1938020"/>
          </a:xfrm>
          <a:prstGeom prst="rect">
            <a:avLst/>
          </a:prstGeom>
          <a:noFill/>
          <a:ln w="9525">
            <a:solidFill>
              <a:schemeClr val="accent1"/>
            </a:solidFill>
            <a:miter lim="800000"/>
          </a:ln>
          <a:effectLst/>
        </p:spPr>
        <p:txBody>
          <a:bodyPr wrap="square">
            <a:spAutoFit/>
          </a:bodyPr>
          <a:lstStyle/>
          <a:p>
            <a:pPr algn="l">
              <a:lnSpc>
                <a:spcPct val="120000"/>
              </a:lnSpc>
            </a:pPr>
            <a:r>
              <a:rPr kumimoji="1" lang="en-US" altLang="zh-CN" sz="2000" b="1" dirty="0">
                <a:ea typeface="楷体_GB2312" pitchFamily="49" charset="-122"/>
              </a:rPr>
              <a:t>ADT</a:t>
            </a:r>
            <a:r>
              <a:rPr kumimoji="1" lang="en-US" altLang="zh-CN" sz="2000" dirty="0">
                <a:ea typeface="楷体_GB2312" pitchFamily="49" charset="-122"/>
              </a:rPr>
              <a:t> </a:t>
            </a:r>
            <a:r>
              <a:rPr kumimoji="1" lang="zh-CN" altLang="en-US" sz="2000" b="1" dirty="0">
                <a:ea typeface="楷体_GB2312" pitchFamily="49" charset="-122"/>
              </a:rPr>
              <a:t>抽象数据类型名 </a:t>
            </a:r>
            <a:r>
              <a:rPr kumimoji="1" lang="en-US" altLang="zh-CN" sz="2000" b="1" dirty="0">
                <a:ea typeface="楷体_GB2312" pitchFamily="49" charset="-122"/>
              </a:rPr>
              <a:t>{</a:t>
            </a:r>
            <a:endParaRPr kumimoji="1" lang="en-US" altLang="zh-CN" sz="2000" dirty="0">
              <a:ea typeface="楷体_GB2312" pitchFamily="49" charset="-122"/>
            </a:endParaRPr>
          </a:p>
          <a:p>
            <a:pPr algn="l">
              <a:lnSpc>
                <a:spcPct val="120000"/>
              </a:lnSpc>
            </a:pPr>
            <a:r>
              <a:rPr kumimoji="1" lang="en-US" altLang="zh-CN" sz="2000" b="1" dirty="0">
                <a:latin typeface="楷体_GB2312" pitchFamily="49" charset="-122"/>
                <a:ea typeface="楷体_GB2312" pitchFamily="49" charset="-122"/>
              </a:rPr>
              <a:t>   </a:t>
            </a:r>
            <a:r>
              <a:rPr kumimoji="1" lang="zh-CN" altLang="en-US" sz="2000" b="1" dirty="0">
                <a:latin typeface="楷体_GB2312" pitchFamily="49" charset="-122"/>
                <a:ea typeface="楷体_GB2312" pitchFamily="49" charset="-122"/>
              </a:rPr>
              <a:t>数据对象：</a:t>
            </a:r>
            <a:r>
              <a:rPr kumimoji="1" lang="en-US" altLang="zh-CN" sz="2000" dirty="0">
                <a:latin typeface="楷体_GB2312" pitchFamily="49" charset="-122"/>
                <a:ea typeface="楷体_GB2312" pitchFamily="49" charset="-122"/>
              </a:rPr>
              <a:t>〈</a:t>
            </a:r>
            <a:r>
              <a:rPr kumimoji="1" lang="zh-CN" altLang="en-US" sz="2000" dirty="0">
                <a:latin typeface="楷体_GB2312" pitchFamily="49" charset="-122"/>
                <a:ea typeface="楷体_GB2312" pitchFamily="49" charset="-122"/>
              </a:rPr>
              <a:t>数据对象的定义</a:t>
            </a:r>
            <a:r>
              <a:rPr kumimoji="1" lang="en-US" altLang="zh-CN" sz="2000" dirty="0">
                <a:latin typeface="楷体_GB2312" pitchFamily="49" charset="-122"/>
                <a:ea typeface="楷体_GB2312" pitchFamily="49" charset="-122"/>
              </a:rPr>
              <a:t>〉</a:t>
            </a:r>
            <a:endParaRPr kumimoji="1" lang="en-US" altLang="zh-CN" sz="2000" dirty="0">
              <a:latin typeface="楷体_GB2312" pitchFamily="49" charset="-122"/>
              <a:ea typeface="楷体_GB2312" pitchFamily="49" charset="-122"/>
            </a:endParaRPr>
          </a:p>
          <a:p>
            <a:pPr algn="l">
              <a:lnSpc>
                <a:spcPct val="120000"/>
              </a:lnSpc>
            </a:pPr>
            <a:r>
              <a:rPr kumimoji="1" lang="en-US" altLang="zh-CN" sz="2000" dirty="0">
                <a:latin typeface="楷体_GB2312" pitchFamily="49" charset="-122"/>
                <a:ea typeface="楷体_GB2312" pitchFamily="49" charset="-122"/>
              </a:rPr>
              <a:t>  </a:t>
            </a:r>
            <a:r>
              <a:rPr kumimoji="1" lang="en-US" altLang="zh-CN" sz="2000" b="1" dirty="0">
                <a:latin typeface="楷体_GB2312" pitchFamily="49" charset="-122"/>
                <a:ea typeface="楷体_GB2312" pitchFamily="49" charset="-122"/>
              </a:rPr>
              <a:t> </a:t>
            </a:r>
            <a:r>
              <a:rPr kumimoji="1" lang="zh-CN" altLang="en-US" sz="2000" b="1" dirty="0">
                <a:latin typeface="楷体_GB2312" pitchFamily="49" charset="-122"/>
                <a:ea typeface="楷体_GB2312" pitchFamily="49" charset="-122"/>
              </a:rPr>
              <a:t>数据关系：</a:t>
            </a:r>
            <a:r>
              <a:rPr kumimoji="1" lang="en-US" altLang="zh-CN" sz="2000" dirty="0">
                <a:latin typeface="楷体_GB2312" pitchFamily="49" charset="-122"/>
                <a:ea typeface="楷体_GB2312" pitchFamily="49" charset="-122"/>
              </a:rPr>
              <a:t>〈</a:t>
            </a:r>
            <a:r>
              <a:rPr kumimoji="1" lang="zh-CN" altLang="en-US" sz="2000" dirty="0">
                <a:latin typeface="楷体_GB2312" pitchFamily="49" charset="-122"/>
                <a:ea typeface="楷体_GB2312" pitchFamily="49" charset="-122"/>
              </a:rPr>
              <a:t>数据关系的定义</a:t>
            </a:r>
            <a:r>
              <a:rPr kumimoji="1" lang="en-US" altLang="zh-CN" sz="2000" dirty="0">
                <a:latin typeface="楷体_GB2312" pitchFamily="49" charset="-122"/>
                <a:ea typeface="楷体_GB2312" pitchFamily="49" charset="-122"/>
              </a:rPr>
              <a:t>〉</a:t>
            </a:r>
            <a:endParaRPr kumimoji="1" lang="en-US" altLang="zh-CN" sz="2000" dirty="0">
              <a:latin typeface="楷体_GB2312" pitchFamily="49" charset="-122"/>
              <a:ea typeface="楷体_GB2312" pitchFamily="49" charset="-122"/>
            </a:endParaRPr>
          </a:p>
          <a:p>
            <a:pPr algn="l">
              <a:lnSpc>
                <a:spcPct val="120000"/>
              </a:lnSpc>
            </a:pPr>
            <a:r>
              <a:rPr kumimoji="1" lang="en-US" altLang="zh-CN" sz="2000" dirty="0">
                <a:latin typeface="楷体_GB2312" pitchFamily="49" charset="-122"/>
                <a:ea typeface="楷体_GB2312" pitchFamily="49" charset="-122"/>
              </a:rPr>
              <a:t> </a:t>
            </a:r>
            <a:r>
              <a:rPr kumimoji="1" lang="en-US" altLang="zh-CN" sz="2000" b="1" dirty="0">
                <a:latin typeface="楷体_GB2312" pitchFamily="49" charset="-122"/>
                <a:ea typeface="楷体_GB2312" pitchFamily="49" charset="-122"/>
              </a:rPr>
              <a:t>  </a:t>
            </a:r>
            <a:r>
              <a:rPr kumimoji="1" lang="zh-CN" altLang="en-US" sz="2000" b="1" dirty="0">
                <a:latin typeface="楷体_GB2312" pitchFamily="49" charset="-122"/>
                <a:ea typeface="楷体_GB2312" pitchFamily="49" charset="-122"/>
              </a:rPr>
              <a:t>基本操作：</a:t>
            </a:r>
            <a:r>
              <a:rPr kumimoji="1" lang="en-US" altLang="zh-CN" sz="2000" dirty="0">
                <a:latin typeface="楷体_GB2312" pitchFamily="49" charset="-122"/>
                <a:ea typeface="楷体_GB2312" pitchFamily="49" charset="-122"/>
              </a:rPr>
              <a:t>〈</a:t>
            </a:r>
            <a:r>
              <a:rPr kumimoji="1" lang="zh-CN" altLang="en-US" sz="2000" dirty="0">
                <a:latin typeface="楷体_GB2312" pitchFamily="49" charset="-122"/>
                <a:ea typeface="楷体_GB2312" pitchFamily="49" charset="-122"/>
              </a:rPr>
              <a:t>基本操作的定义</a:t>
            </a:r>
            <a:r>
              <a:rPr kumimoji="1" lang="en-US" altLang="zh-CN" sz="2000" dirty="0">
                <a:latin typeface="楷体_GB2312" pitchFamily="49" charset="-122"/>
                <a:ea typeface="楷体_GB2312" pitchFamily="49" charset="-122"/>
              </a:rPr>
              <a:t>〉</a:t>
            </a:r>
            <a:endParaRPr kumimoji="1" lang="en-US" altLang="zh-CN" sz="2000" dirty="0">
              <a:latin typeface="楷体_GB2312" pitchFamily="49" charset="-122"/>
              <a:ea typeface="楷体_GB2312" pitchFamily="49" charset="-122"/>
            </a:endParaRPr>
          </a:p>
          <a:p>
            <a:pPr algn="l">
              <a:lnSpc>
                <a:spcPct val="120000"/>
              </a:lnSpc>
            </a:pPr>
            <a:r>
              <a:rPr kumimoji="1" lang="en-US" altLang="zh-CN" sz="2000" b="1" dirty="0">
                <a:ea typeface="楷体_GB2312" pitchFamily="49" charset="-122"/>
              </a:rPr>
              <a:t>} ADT</a:t>
            </a:r>
            <a:r>
              <a:rPr kumimoji="1" lang="en-US" altLang="zh-CN" sz="2000" dirty="0">
                <a:latin typeface="楷体_GB2312" pitchFamily="49" charset="-122"/>
                <a:ea typeface="楷体_GB2312" pitchFamily="49" charset="-122"/>
              </a:rPr>
              <a:t> </a:t>
            </a:r>
            <a:r>
              <a:rPr kumimoji="1" lang="zh-CN" altLang="en-US" sz="2000" dirty="0">
                <a:latin typeface="楷体_GB2312" pitchFamily="49" charset="-122"/>
                <a:ea typeface="楷体_GB2312" pitchFamily="49" charset="-122"/>
              </a:rPr>
              <a:t>抽象数据类型名</a:t>
            </a:r>
            <a:endParaRPr kumimoji="1" lang="zh-CN" altLang="en-US" sz="2000" dirty="0">
              <a:latin typeface="楷体_GB2312" pitchFamily="49" charset="-122"/>
              <a:ea typeface="楷体_GB2312" pitchFamily="49" charset="-122"/>
            </a:endParaRPr>
          </a:p>
        </p:txBody>
      </p:sp>
      <p:sp>
        <p:nvSpPr>
          <p:cNvPr id="10" name="Text Box 5"/>
          <p:cNvSpPr txBox="1">
            <a:spLocks noChangeArrowheads="1"/>
          </p:cNvSpPr>
          <p:nvPr/>
        </p:nvSpPr>
        <p:spPr bwMode="auto">
          <a:xfrm>
            <a:off x="1143000" y="4725144"/>
            <a:ext cx="5029200" cy="1198880"/>
          </a:xfrm>
          <a:prstGeom prst="rect">
            <a:avLst/>
          </a:prstGeom>
          <a:noFill/>
          <a:ln w="9525">
            <a:solidFill>
              <a:schemeClr val="accent1"/>
            </a:solidFill>
            <a:miter lim="800000"/>
          </a:ln>
          <a:effectLst/>
        </p:spPr>
        <p:txBody>
          <a:bodyPr>
            <a:spAutoFit/>
          </a:bodyPr>
          <a:lstStyle/>
          <a:p>
            <a:pPr algn="l">
              <a:lnSpc>
                <a:spcPct val="120000"/>
              </a:lnSpc>
            </a:pPr>
            <a:r>
              <a:rPr kumimoji="1" lang="zh-CN" altLang="en-US" sz="2000" b="1">
                <a:latin typeface="楷体_GB2312" pitchFamily="49" charset="-122"/>
                <a:ea typeface="楷体_GB2312" pitchFamily="49" charset="-122"/>
              </a:rPr>
              <a:t>基本操作名</a:t>
            </a:r>
            <a:r>
              <a:rPr kumimoji="1" lang="zh-CN" altLang="en-US" sz="2000">
                <a:latin typeface="楷体_GB2312" pitchFamily="49" charset="-122"/>
                <a:ea typeface="楷体_GB2312" pitchFamily="49" charset="-122"/>
              </a:rPr>
              <a:t>（参数表）</a:t>
            </a:r>
            <a:endParaRPr kumimoji="1" lang="zh-CN" altLang="en-US" sz="2000">
              <a:latin typeface="楷体_GB2312" pitchFamily="49" charset="-122"/>
              <a:ea typeface="楷体_GB2312" pitchFamily="49" charset="-122"/>
            </a:endParaRPr>
          </a:p>
          <a:p>
            <a:pPr algn="l">
              <a:lnSpc>
                <a:spcPct val="120000"/>
              </a:lnSpc>
            </a:pPr>
            <a:r>
              <a:rPr kumimoji="1" lang="zh-CN" altLang="en-US" sz="2000">
                <a:latin typeface="楷体_GB2312" pitchFamily="49" charset="-122"/>
                <a:ea typeface="楷体_GB2312" pitchFamily="49" charset="-122"/>
              </a:rPr>
              <a:t>   </a:t>
            </a:r>
            <a:r>
              <a:rPr kumimoji="1" lang="zh-CN" altLang="en-US" sz="2000" b="1">
                <a:latin typeface="楷体_GB2312" pitchFamily="49" charset="-122"/>
                <a:ea typeface="楷体_GB2312" pitchFamily="49" charset="-122"/>
              </a:rPr>
              <a:t> 初始条件：</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初始条件描述</a:t>
            </a:r>
            <a:r>
              <a:rPr kumimoji="1" lang="en-US" altLang="zh-CN" sz="2000">
                <a:latin typeface="楷体_GB2312" pitchFamily="49" charset="-122"/>
                <a:ea typeface="楷体_GB2312" pitchFamily="49" charset="-122"/>
              </a:rPr>
              <a:t>〉</a:t>
            </a:r>
            <a:endParaRPr kumimoji="1" lang="en-US" altLang="zh-CN" sz="2000">
              <a:latin typeface="楷体_GB2312" pitchFamily="49" charset="-122"/>
              <a:ea typeface="楷体_GB2312" pitchFamily="49" charset="-122"/>
            </a:endParaRPr>
          </a:p>
          <a:p>
            <a:pPr algn="l">
              <a:lnSpc>
                <a:spcPct val="120000"/>
              </a:lnSpc>
            </a:pPr>
            <a:r>
              <a:rPr kumimoji="1" lang="en-US" altLang="zh-CN" sz="2000">
                <a:latin typeface="楷体_GB2312" pitchFamily="49" charset="-122"/>
                <a:ea typeface="楷体_GB2312" pitchFamily="49" charset="-122"/>
              </a:rPr>
              <a:t>    </a:t>
            </a:r>
            <a:r>
              <a:rPr kumimoji="1" lang="zh-CN" altLang="en-US" sz="2000" b="1">
                <a:latin typeface="楷体_GB2312" pitchFamily="49" charset="-122"/>
                <a:ea typeface="楷体_GB2312" pitchFamily="49" charset="-122"/>
              </a:rPr>
              <a:t>操作结果</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操作结果描述</a:t>
            </a:r>
            <a:r>
              <a:rPr kumimoji="1" lang="en-US" altLang="zh-CN" sz="2000">
                <a:latin typeface="楷体_GB2312" pitchFamily="49" charset="-122"/>
                <a:ea typeface="楷体_GB2312" pitchFamily="49" charset="-122"/>
              </a:rPr>
              <a:t>〉</a:t>
            </a:r>
            <a:endParaRPr kumimoji="1" lang="en-US" altLang="zh-CN" sz="2000">
              <a:latin typeface="楷体_GB2312" pitchFamily="49" charset="-122"/>
              <a:ea typeface="楷体_GB2312"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1.2</a:t>
            </a:r>
            <a:r>
              <a:rPr lang="zh-CN" altLang="en-US" dirty="0">
                <a:solidFill>
                  <a:schemeClr val="tx1"/>
                </a:solidFill>
              </a:rPr>
              <a:t> 基本概念和术语</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2"/>
          <p:cNvSpPr txBox="1">
            <a:spLocks noChangeArrowheads="1"/>
          </p:cNvSpPr>
          <p:nvPr/>
        </p:nvSpPr>
        <p:spPr>
          <a:xfrm>
            <a:off x="533400" y="1357298"/>
            <a:ext cx="7772400" cy="6858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rgbClr val="996633"/>
                </a:solidFill>
                <a:effectLst/>
                <a:uLnTx/>
                <a:uFillTx/>
                <a:latin typeface="宋体" pitchFamily="2" charset="-122"/>
                <a:ea typeface="宋体" pitchFamily="2" charset="-122"/>
                <a:cs typeface="+mj-cs"/>
              </a:rPr>
              <a:t>抽象数据类型的描述方法</a:t>
            </a:r>
            <a:endParaRPr kumimoji="0" lang="zh-CN" altLang="en-US" sz="72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j-cs"/>
            </a:endParaRPr>
          </a:p>
        </p:txBody>
      </p:sp>
      <p:sp>
        <p:nvSpPr>
          <p:cNvPr id="9" name="矩形 8"/>
          <p:cNvSpPr/>
          <p:nvPr/>
        </p:nvSpPr>
        <p:spPr>
          <a:xfrm>
            <a:off x="785495" y="2224405"/>
            <a:ext cx="7348855" cy="3322955"/>
          </a:xfrm>
          <a:prstGeom prst="rect">
            <a:avLst/>
          </a:prstGeom>
        </p:spPr>
        <p:txBody>
          <a:bodyPr wrap="square">
            <a:spAutoFit/>
          </a:bodyPr>
          <a:lstStyle/>
          <a:p>
            <a:pPr>
              <a:lnSpc>
                <a:spcPct val="150000"/>
              </a:lnSpc>
            </a:pPr>
            <a:r>
              <a:rPr lang="zh-CN" altLang="en-US" sz="2000" b="1" dirty="0">
                <a:latin typeface="楷体_GB2312" pitchFamily="49" charset="-122"/>
                <a:ea typeface="楷体_GB2312" pitchFamily="49" charset="-122"/>
              </a:rPr>
              <a:t>赋值参数 </a:t>
            </a:r>
            <a:r>
              <a:rPr lang="zh-CN" altLang="en-US" sz="2000" dirty="0">
                <a:latin typeface="楷体_GB2312" pitchFamily="49" charset="-122"/>
                <a:ea typeface="楷体_GB2312" pitchFamily="49" charset="-122"/>
              </a:rPr>
              <a:t>只为操作提供输入值。</a:t>
            </a:r>
            <a:endParaRPr lang="zh-CN" altLang="en-US" sz="2000" dirty="0">
              <a:latin typeface="楷体_GB2312" pitchFamily="49" charset="-122"/>
              <a:ea typeface="楷体_GB2312" pitchFamily="49" charset="-122"/>
            </a:endParaRPr>
          </a:p>
          <a:p>
            <a:pPr>
              <a:lnSpc>
                <a:spcPct val="150000"/>
              </a:lnSpc>
            </a:pPr>
            <a:r>
              <a:rPr lang="zh-CN" altLang="en-US" sz="2000" b="1" dirty="0">
                <a:latin typeface="楷体_GB2312" pitchFamily="49" charset="-122"/>
                <a:ea typeface="楷体_GB2312" pitchFamily="49" charset="-122"/>
              </a:rPr>
              <a:t>引用参数 </a:t>
            </a:r>
            <a:r>
              <a:rPr lang="zh-CN" altLang="en-US" sz="2000" dirty="0">
                <a:latin typeface="楷体_GB2312" pitchFamily="49" charset="-122"/>
                <a:ea typeface="楷体_GB2312" pitchFamily="49" charset="-122"/>
              </a:rPr>
              <a:t>除可提供输入值外，还将返回该参数值在操作后的变化结果</a:t>
            </a:r>
            <a:endParaRPr lang="zh-CN" altLang="en-US" sz="2000" dirty="0">
              <a:latin typeface="楷体_GB2312" pitchFamily="49" charset="-122"/>
              <a:ea typeface="楷体_GB2312" pitchFamily="49" charset="-122"/>
            </a:endParaRPr>
          </a:p>
          <a:p>
            <a:pPr>
              <a:lnSpc>
                <a:spcPct val="150000"/>
              </a:lnSpc>
            </a:pPr>
            <a:r>
              <a:rPr lang="zh-CN" altLang="en-US" sz="2000" b="1" dirty="0">
                <a:latin typeface="楷体_GB2312" pitchFamily="49" charset="-122"/>
                <a:ea typeface="楷体_GB2312" pitchFamily="49" charset="-122"/>
              </a:rPr>
              <a:t>初始条件 </a:t>
            </a:r>
            <a:r>
              <a:rPr lang="zh-CN" altLang="en-US" sz="2000" dirty="0">
                <a:latin typeface="楷体_GB2312" pitchFamily="49" charset="-122"/>
                <a:ea typeface="楷体_GB2312" pitchFamily="49" charset="-122"/>
              </a:rPr>
              <a:t>描述了操作执行之前数据结构和参数应满足的条件，若不满足，则操作失败，并返回相应出错信息。</a:t>
            </a:r>
            <a:endParaRPr lang="zh-CN" altLang="en-US" sz="2000" dirty="0">
              <a:latin typeface="楷体_GB2312" pitchFamily="49" charset="-122"/>
              <a:ea typeface="楷体_GB2312" pitchFamily="49" charset="-122"/>
            </a:endParaRPr>
          </a:p>
          <a:p>
            <a:pPr>
              <a:lnSpc>
                <a:spcPct val="150000"/>
              </a:lnSpc>
            </a:pPr>
            <a:r>
              <a:rPr lang="zh-CN" altLang="en-US" sz="2000" b="1" dirty="0">
                <a:latin typeface="楷体_GB2312" pitchFamily="49" charset="-122"/>
                <a:ea typeface="楷体_GB2312" pitchFamily="49" charset="-122"/>
              </a:rPr>
              <a:t>操作结果 </a:t>
            </a:r>
            <a:r>
              <a:rPr lang="zh-CN" altLang="en-US" sz="2000" dirty="0">
                <a:latin typeface="楷体_GB2312" pitchFamily="49" charset="-122"/>
                <a:ea typeface="楷体_GB2312" pitchFamily="49" charset="-122"/>
              </a:rPr>
              <a:t>说明了操作正常完成之后，数据结构的变化状况和应返回的结果。</a:t>
            </a:r>
            <a:endParaRPr lang="zh-CN" altLang="en-US" sz="2000" dirty="0">
              <a:latin typeface="楷体_GB2312" pitchFamily="49" charset="-122"/>
              <a:ea typeface="楷体_GB2312"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tx1"/>
                </a:solidFill>
                <a:sym typeface="+mn-ea"/>
              </a:rPr>
              <a:t>1.2</a:t>
            </a:r>
            <a:r>
              <a:rPr lang="zh-CN" altLang="en-US" dirty="0">
                <a:solidFill>
                  <a:schemeClr val="tx1"/>
                </a:solidFill>
                <a:sym typeface="+mn-ea"/>
              </a:rPr>
              <a:t> 基本概念和术语</a:t>
            </a:r>
            <a:endParaRPr lang="zh-CN" altLang="en-US" dirty="0">
              <a:solidFill>
                <a:schemeClr val="tx1"/>
              </a:solidFill>
            </a:endParaRPr>
          </a:p>
        </p:txBody>
      </p:sp>
      <p:sp>
        <p:nvSpPr>
          <p:cNvPr id="3" name="内容占位符 2"/>
          <p:cNvSpPr>
            <a:spLocks noGrp="1"/>
          </p:cNvSpPr>
          <p:nvPr>
            <p:ph sz="quarter" idx="1"/>
          </p:nvPr>
        </p:nvSpPr>
        <p:spPr>
          <a:xfrm>
            <a:off x="768985" y="1417638"/>
            <a:ext cx="7772400" cy="5053034"/>
          </a:xfrm>
        </p:spPr>
        <p:txBody>
          <a:bodyPr>
            <a:normAutofit/>
          </a:bodyPr>
          <a:lstStyle/>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4" name="图示 3"/>
          <p:cNvGraphicFramePr/>
          <p:nvPr/>
        </p:nvGraphicFramePr>
        <p:xfrm>
          <a:off x="508000" y="1418590"/>
          <a:ext cx="8128000" cy="4719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1.1 </a:t>
            </a:r>
            <a:r>
              <a:rPr lang="zh-CN" altLang="en-US" dirty="0">
                <a:solidFill>
                  <a:schemeClr val="tx1"/>
                </a:solidFill>
              </a:rPr>
              <a:t>引言</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内容占位符 2"/>
          <p:cNvSpPr>
            <a:spLocks noGrp="1"/>
          </p:cNvSpPr>
          <p:nvPr>
            <p:ph sz="quarter" idx="1"/>
          </p:nvPr>
        </p:nvSpPr>
        <p:spPr>
          <a:xfrm>
            <a:off x="914400" y="1447800"/>
            <a:ext cx="7772400" cy="2170430"/>
          </a:xfrm>
        </p:spPr>
        <p:txBody>
          <a:bodyPr>
            <a:normAutofit fontScale="90000"/>
          </a:bodyPr>
          <a:lstStyle/>
          <a:p>
            <a:pPr>
              <a:lnSpc>
                <a:spcPct val="150000"/>
              </a:lnSpc>
            </a:pPr>
            <a:r>
              <a:rPr lang="zh-CN" altLang="en-US" sz="2400" dirty="0">
                <a:solidFill>
                  <a:schemeClr val="tx1"/>
                </a:solidFill>
              </a:rPr>
              <a:t>计算机是人类从事计算的工具，是</a:t>
            </a:r>
            <a:r>
              <a:rPr lang="zh-CN" altLang="en-US" sz="2400" dirty="0">
                <a:solidFill>
                  <a:srgbClr val="C00000"/>
                </a:solidFill>
              </a:rPr>
              <a:t>抽象计算模型的具体物化</a:t>
            </a:r>
            <a:r>
              <a:rPr lang="zh-CN" altLang="en-US" sz="2400" dirty="0">
                <a:solidFill>
                  <a:schemeClr val="tx1"/>
                </a:solidFill>
              </a:rPr>
              <a:t>；</a:t>
            </a:r>
            <a:endParaRPr lang="zh-CN" altLang="en-US" sz="2400" dirty="0">
              <a:solidFill>
                <a:schemeClr val="tx1"/>
              </a:solidFill>
            </a:endParaRPr>
          </a:p>
          <a:p>
            <a:pPr>
              <a:lnSpc>
                <a:spcPct val="150000"/>
              </a:lnSpc>
            </a:pPr>
            <a:r>
              <a:rPr lang="zh-CN" altLang="en-US" sz="2400" dirty="0">
                <a:solidFill>
                  <a:schemeClr val="tx1"/>
                </a:solidFill>
              </a:rPr>
              <a:t>基于图灵模型的现代计算机，既是人类现代文明的标志和基础，更是</a:t>
            </a:r>
            <a:r>
              <a:rPr lang="zh-CN" altLang="en-US" sz="2400" dirty="0">
                <a:solidFill>
                  <a:srgbClr val="C00000"/>
                </a:solidFill>
              </a:rPr>
              <a:t>人脑思维的拓展与延伸</a:t>
            </a:r>
            <a:r>
              <a:rPr lang="zh-CN" altLang="en-US" sz="2400" dirty="0">
                <a:solidFill>
                  <a:schemeClr val="tx1"/>
                </a:solidFill>
              </a:rPr>
              <a:t>。</a:t>
            </a:r>
            <a:endParaRPr lang="zh-CN" altLang="en-US" dirty="0">
              <a:solidFill>
                <a:schemeClr val="tx1"/>
              </a:solidFill>
            </a:endParaRPr>
          </a:p>
          <a:p>
            <a:pPr>
              <a:lnSpc>
                <a:spcPct val="150000"/>
              </a:lnSpc>
            </a:pPr>
            <a:endParaRPr lang="en-US" altLang="zh-CN" dirty="0"/>
          </a:p>
          <a:p>
            <a:pPr>
              <a:lnSpc>
                <a:spcPct val="150000"/>
              </a:lnSpc>
            </a:pPr>
            <a:endParaRPr lang="en-US" altLang="zh-CN" dirty="0"/>
          </a:p>
        </p:txBody>
      </p:sp>
      <p:pic>
        <p:nvPicPr>
          <p:cNvPr id="3" name="图片 2"/>
          <p:cNvPicPr>
            <a:picLocks noChangeAspect="1"/>
          </p:cNvPicPr>
          <p:nvPr/>
        </p:nvPicPr>
        <p:blipFill>
          <a:blip r:embed="rId1"/>
          <a:stretch>
            <a:fillRect/>
          </a:stretch>
        </p:blipFill>
        <p:spPr>
          <a:xfrm>
            <a:off x="1108075" y="3648075"/>
            <a:ext cx="3906520" cy="2040890"/>
          </a:xfrm>
          <a:prstGeom prst="rect">
            <a:avLst/>
          </a:prstGeom>
        </p:spPr>
      </p:pic>
      <p:pic>
        <p:nvPicPr>
          <p:cNvPr id="4" name="图片 3"/>
          <p:cNvPicPr>
            <a:picLocks noChangeAspect="1"/>
          </p:cNvPicPr>
          <p:nvPr/>
        </p:nvPicPr>
        <p:blipFill>
          <a:blip r:embed="rId2"/>
          <a:stretch>
            <a:fillRect/>
          </a:stretch>
        </p:blipFill>
        <p:spPr>
          <a:xfrm>
            <a:off x="5379720" y="3126105"/>
            <a:ext cx="2939415" cy="1547495"/>
          </a:xfrm>
          <a:prstGeom prst="rect">
            <a:avLst/>
          </a:prstGeom>
        </p:spPr>
      </p:pic>
      <p:pic>
        <p:nvPicPr>
          <p:cNvPr id="5" name="图片 4"/>
          <p:cNvPicPr>
            <a:picLocks noChangeAspect="1"/>
          </p:cNvPicPr>
          <p:nvPr/>
        </p:nvPicPr>
        <p:blipFill>
          <a:blip r:embed="rId3">
            <a:clrChange>
              <a:clrFrom>
                <a:srgbClr val="FCFEFF">
                  <a:alpha val="100000"/>
                </a:srgbClr>
              </a:clrFrom>
              <a:clrTo>
                <a:srgbClr val="FCFEFF">
                  <a:alpha val="100000"/>
                  <a:alpha val="0"/>
                </a:srgbClr>
              </a:clrTo>
            </a:clrChange>
          </a:blip>
          <a:stretch>
            <a:fillRect/>
          </a:stretch>
        </p:blipFill>
        <p:spPr>
          <a:xfrm>
            <a:off x="5962650" y="4730115"/>
            <a:ext cx="1773555" cy="19329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786" y="1571612"/>
            <a:ext cx="6858048" cy="4247317"/>
          </a:xfrm>
          <a:prstGeom prst="rect">
            <a:avLst/>
          </a:prstGeom>
        </p:spPr>
        <p:txBody>
          <a:bodyPr wrap="square">
            <a:spAutoFit/>
          </a:bodyPr>
          <a:lstStyle/>
          <a:p>
            <a:pPr>
              <a:lnSpc>
                <a:spcPct val="150000"/>
              </a:lnSpc>
            </a:pPr>
            <a:r>
              <a:rPr lang="zh-CN" altLang="en-US" sz="2000" dirty="0">
                <a:solidFill>
                  <a:srgbClr val="FF0000"/>
                </a:solidFill>
                <a:latin typeface="楷体_GB2312" pitchFamily="49" charset="-122"/>
                <a:ea typeface="楷体_GB2312" pitchFamily="49" charset="-122"/>
              </a:rPr>
              <a:t>算法</a:t>
            </a:r>
            <a:r>
              <a:rPr lang="zh-CN" altLang="en-US" sz="2000" dirty="0">
                <a:ea typeface="宋体" pitchFamily="2" charset="-122"/>
              </a:rPr>
              <a:t>：是对特定问题求解步骤的一种描述，是指令的有限序列，其中每一条指令表示一个或多个操作。</a:t>
            </a:r>
            <a:endParaRPr lang="zh-CN" altLang="en-US" sz="2000" dirty="0">
              <a:ea typeface="宋体" pitchFamily="2" charset="-122"/>
            </a:endParaRPr>
          </a:p>
          <a:p>
            <a:pPr>
              <a:lnSpc>
                <a:spcPct val="150000"/>
              </a:lnSpc>
            </a:pPr>
            <a:r>
              <a:rPr lang="zh-CN" altLang="en-US" sz="2000" dirty="0">
                <a:ea typeface="宋体" pitchFamily="2" charset="-122"/>
              </a:rPr>
              <a:t>       算法具有以下五个特性：</a:t>
            </a:r>
            <a:endParaRPr lang="zh-CN" altLang="en-US" sz="2000" dirty="0">
              <a:ea typeface="宋体" pitchFamily="2" charset="-122"/>
            </a:endParaRPr>
          </a:p>
          <a:p>
            <a:pPr>
              <a:lnSpc>
                <a:spcPct val="150000"/>
              </a:lnSpc>
            </a:pPr>
            <a:r>
              <a:rPr lang="zh-CN" altLang="en-US" sz="2000" dirty="0">
                <a:ea typeface="宋体" pitchFamily="2" charset="-122"/>
              </a:rPr>
              <a:t>（</a:t>
            </a:r>
            <a:r>
              <a:rPr lang="en-US" altLang="zh-CN" sz="2000" dirty="0">
                <a:ea typeface="宋体" pitchFamily="2" charset="-122"/>
              </a:rPr>
              <a:t>1</a:t>
            </a:r>
            <a:r>
              <a:rPr lang="zh-CN" altLang="en-US" sz="2000" dirty="0">
                <a:ea typeface="宋体" pitchFamily="2" charset="-122"/>
              </a:rPr>
              <a:t>）</a:t>
            </a:r>
            <a:r>
              <a:rPr lang="zh-CN" altLang="en-US" sz="2000" dirty="0">
                <a:solidFill>
                  <a:srgbClr val="FF0000"/>
                </a:solidFill>
                <a:latin typeface="楷体_GB2312" pitchFamily="49" charset="-122"/>
                <a:ea typeface="楷体_GB2312" pitchFamily="49" charset="-122"/>
              </a:rPr>
              <a:t>有穷性</a:t>
            </a:r>
            <a:r>
              <a:rPr lang="zh-CN" altLang="en-US" sz="2000" dirty="0">
                <a:ea typeface="宋体" pitchFamily="2" charset="-122"/>
              </a:rPr>
              <a:t>   一个算法必须总是在执行有穷步之后结束，且每一步都在有穷时间内完成。</a:t>
            </a:r>
            <a:endParaRPr lang="zh-CN" altLang="en-US" sz="2000" dirty="0">
              <a:ea typeface="宋体" pitchFamily="2" charset="-122"/>
            </a:endParaRPr>
          </a:p>
          <a:p>
            <a:pPr>
              <a:lnSpc>
                <a:spcPct val="150000"/>
              </a:lnSpc>
            </a:pPr>
            <a:r>
              <a:rPr lang="zh-CN" altLang="en-US" sz="2000" dirty="0">
                <a:ea typeface="宋体" pitchFamily="2" charset="-122"/>
              </a:rPr>
              <a:t>（</a:t>
            </a:r>
            <a:r>
              <a:rPr lang="en-US" altLang="zh-CN" sz="2000" dirty="0">
                <a:ea typeface="宋体" pitchFamily="2" charset="-122"/>
              </a:rPr>
              <a:t>2</a:t>
            </a:r>
            <a:r>
              <a:rPr lang="zh-CN" altLang="en-US" sz="2000" dirty="0">
                <a:ea typeface="宋体" pitchFamily="2" charset="-122"/>
              </a:rPr>
              <a:t>）</a:t>
            </a:r>
            <a:r>
              <a:rPr lang="zh-CN" altLang="en-US" sz="2000" dirty="0">
                <a:solidFill>
                  <a:srgbClr val="FF0000"/>
                </a:solidFill>
                <a:latin typeface="楷体_GB2312" pitchFamily="49" charset="-122"/>
                <a:ea typeface="楷体_GB2312" pitchFamily="49" charset="-122"/>
              </a:rPr>
              <a:t>确定性  </a:t>
            </a:r>
            <a:r>
              <a:rPr lang="zh-CN" altLang="en-US" sz="2000" dirty="0">
                <a:ea typeface="宋体" pitchFamily="2" charset="-122"/>
              </a:rPr>
              <a:t>算法中每一条指令必须有确切的含义。不存在二义性。相同的输入必然有相同的输出。</a:t>
            </a:r>
            <a:endParaRPr lang="zh-CN" altLang="en-US" sz="2000" dirty="0">
              <a:ea typeface="宋体" pitchFamily="2" charset="-122"/>
            </a:endParaRPr>
          </a:p>
          <a:p>
            <a:pPr>
              <a:lnSpc>
                <a:spcPct val="150000"/>
              </a:lnSpc>
            </a:pPr>
            <a:r>
              <a:rPr lang="zh-CN" altLang="en-US" sz="2000" dirty="0">
                <a:ea typeface="宋体" pitchFamily="2" charset="-122"/>
              </a:rPr>
              <a:t>（</a:t>
            </a:r>
            <a:r>
              <a:rPr lang="en-US" altLang="zh-CN" sz="2000" dirty="0">
                <a:ea typeface="宋体" pitchFamily="2" charset="-122"/>
              </a:rPr>
              <a:t>3</a:t>
            </a:r>
            <a:r>
              <a:rPr lang="zh-CN" altLang="en-US" sz="2000" dirty="0">
                <a:ea typeface="宋体" pitchFamily="2" charset="-122"/>
              </a:rPr>
              <a:t>）</a:t>
            </a:r>
            <a:r>
              <a:rPr lang="zh-CN" altLang="en-US" sz="2000" dirty="0">
                <a:solidFill>
                  <a:srgbClr val="FF0000"/>
                </a:solidFill>
                <a:latin typeface="楷体_GB2312" pitchFamily="49" charset="-122"/>
                <a:ea typeface="楷体_GB2312" pitchFamily="49" charset="-122"/>
              </a:rPr>
              <a:t>可行性  </a:t>
            </a:r>
            <a:r>
              <a:rPr lang="zh-CN" altLang="en-US" sz="2000" dirty="0">
                <a:ea typeface="宋体" pitchFamily="2" charset="-122"/>
              </a:rPr>
              <a:t>一个算法是可行的。即算法描述的操作都是可以通过已经实现的基本运算执行有限次来实现的。</a:t>
            </a:r>
            <a:endParaRPr lang="zh-CN" altLang="en-US" sz="2000" dirty="0">
              <a:ea typeface="宋体"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786" y="1571612"/>
            <a:ext cx="6858048" cy="3323987"/>
          </a:xfrm>
          <a:prstGeom prst="rect">
            <a:avLst/>
          </a:prstGeom>
        </p:spPr>
        <p:txBody>
          <a:bodyPr wrap="square">
            <a:spAutoFit/>
          </a:bodyPr>
          <a:lstStyle/>
          <a:p>
            <a:pPr>
              <a:lnSpc>
                <a:spcPct val="150000"/>
              </a:lnSpc>
            </a:pPr>
            <a:r>
              <a:rPr lang="zh-CN" altLang="en-US" sz="2000" dirty="0">
                <a:solidFill>
                  <a:srgbClr val="FF0000"/>
                </a:solidFill>
                <a:latin typeface="楷体_GB2312" pitchFamily="49" charset="-122"/>
                <a:ea typeface="楷体_GB2312" pitchFamily="49" charset="-122"/>
              </a:rPr>
              <a:t>算法</a:t>
            </a:r>
            <a:r>
              <a:rPr lang="zh-CN" altLang="en-US" sz="2000" dirty="0">
                <a:ea typeface="宋体" pitchFamily="2" charset="-122"/>
              </a:rPr>
              <a:t>：是对特定问题求解步骤的一种描述</a:t>
            </a:r>
            <a:endParaRPr lang="zh-CN" altLang="en-US" sz="2000" dirty="0">
              <a:ea typeface="宋体" pitchFamily="2" charset="-122"/>
            </a:endParaRPr>
          </a:p>
          <a:p>
            <a:pPr>
              <a:lnSpc>
                <a:spcPct val="150000"/>
              </a:lnSpc>
            </a:pPr>
            <a:r>
              <a:rPr lang="zh-CN" altLang="en-US" sz="2000" dirty="0">
                <a:ea typeface="宋体" pitchFamily="2" charset="-122"/>
              </a:rPr>
              <a:t>算法具有以下五个特性：</a:t>
            </a:r>
            <a:endParaRPr lang="zh-CN" altLang="en-US" sz="2000" dirty="0">
              <a:ea typeface="宋体" pitchFamily="2" charset="-122"/>
            </a:endParaRPr>
          </a:p>
          <a:p>
            <a:pPr>
              <a:lnSpc>
                <a:spcPct val="150000"/>
              </a:lnSpc>
            </a:pPr>
            <a:r>
              <a:rPr lang="zh-CN" altLang="en-US" sz="2000" dirty="0">
                <a:ea typeface="宋体" pitchFamily="2" charset="-122"/>
              </a:rPr>
              <a:t>（</a:t>
            </a:r>
            <a:r>
              <a:rPr lang="en-US" altLang="zh-CN" sz="2000" dirty="0">
                <a:ea typeface="宋体" pitchFamily="2" charset="-122"/>
              </a:rPr>
              <a:t>4</a:t>
            </a:r>
            <a:r>
              <a:rPr lang="zh-CN" altLang="en-US" sz="2000" dirty="0">
                <a:ea typeface="宋体" pitchFamily="2" charset="-122"/>
              </a:rPr>
              <a:t>）</a:t>
            </a:r>
            <a:r>
              <a:rPr lang="zh-CN" altLang="en-US" sz="2000" dirty="0">
                <a:solidFill>
                  <a:srgbClr val="FF0000"/>
                </a:solidFill>
                <a:latin typeface="楷体_GB2312" pitchFamily="49" charset="-122"/>
                <a:ea typeface="楷体_GB2312" pitchFamily="49" charset="-122"/>
              </a:rPr>
              <a:t>输入  </a:t>
            </a:r>
            <a:r>
              <a:rPr lang="zh-CN" altLang="en-US" sz="2000" dirty="0">
                <a:ea typeface="宋体" pitchFamily="2" charset="-122"/>
              </a:rPr>
              <a:t>一个算法</a:t>
            </a:r>
            <a:r>
              <a:rPr lang="zh-CN" altLang="en-US" sz="2000" dirty="0">
                <a:solidFill>
                  <a:srgbClr val="FF0000"/>
                </a:solidFill>
                <a:ea typeface="宋体" pitchFamily="2" charset="-122"/>
              </a:rPr>
              <a:t>有零个或多个</a:t>
            </a:r>
            <a:r>
              <a:rPr lang="zh-CN" altLang="en-US" sz="2000" dirty="0">
                <a:ea typeface="宋体" pitchFamily="2" charset="-122"/>
              </a:rPr>
              <a:t>输入，这些输入取自于某个特定的对象集合。</a:t>
            </a:r>
            <a:endParaRPr lang="zh-CN" altLang="en-US" sz="2000" dirty="0">
              <a:ea typeface="宋体" pitchFamily="2" charset="-122"/>
            </a:endParaRPr>
          </a:p>
          <a:p>
            <a:pPr>
              <a:lnSpc>
                <a:spcPct val="150000"/>
              </a:lnSpc>
            </a:pPr>
            <a:r>
              <a:rPr lang="zh-CN" altLang="en-US" sz="2000" dirty="0">
                <a:ea typeface="宋体" pitchFamily="2" charset="-122"/>
              </a:rPr>
              <a:t>（</a:t>
            </a:r>
            <a:r>
              <a:rPr lang="en-US" altLang="zh-CN" sz="2000" dirty="0">
                <a:ea typeface="宋体" pitchFamily="2" charset="-122"/>
              </a:rPr>
              <a:t>5</a:t>
            </a:r>
            <a:r>
              <a:rPr lang="zh-CN" altLang="en-US" sz="2000" dirty="0">
                <a:ea typeface="宋体" pitchFamily="2" charset="-122"/>
              </a:rPr>
              <a:t>）</a:t>
            </a:r>
            <a:r>
              <a:rPr lang="zh-CN" altLang="en-US" sz="2000" dirty="0">
                <a:solidFill>
                  <a:srgbClr val="FF0000"/>
                </a:solidFill>
                <a:latin typeface="楷体_GB2312" pitchFamily="49" charset="-122"/>
                <a:ea typeface="楷体_GB2312" pitchFamily="49" charset="-122"/>
              </a:rPr>
              <a:t>输出  </a:t>
            </a:r>
            <a:r>
              <a:rPr lang="zh-CN" altLang="en-US" sz="2000" dirty="0">
                <a:ea typeface="宋体" pitchFamily="2" charset="-122"/>
              </a:rPr>
              <a:t>一个算法有</a:t>
            </a:r>
            <a:r>
              <a:rPr lang="zh-CN" altLang="en-US" sz="2000" dirty="0">
                <a:solidFill>
                  <a:srgbClr val="FF0000"/>
                </a:solidFill>
                <a:ea typeface="宋体" pitchFamily="2" charset="-122"/>
              </a:rPr>
              <a:t>一个或多个</a:t>
            </a:r>
            <a:r>
              <a:rPr lang="zh-CN" altLang="en-US" sz="2000" dirty="0">
                <a:ea typeface="宋体" pitchFamily="2" charset="-122"/>
              </a:rPr>
              <a:t>输出，这些输出是同输入有着某些特定关系的量。</a:t>
            </a:r>
            <a:endParaRPr lang="zh-CN" altLang="en-US" sz="2000" dirty="0">
              <a:ea typeface="宋体" pitchFamily="2" charset="-122"/>
            </a:endParaRPr>
          </a:p>
          <a:p>
            <a:pPr>
              <a:lnSpc>
                <a:spcPct val="150000"/>
              </a:lnSpc>
            </a:pPr>
            <a:endParaRPr lang="zh-CN" altLang="en-US" sz="2000" dirty="0">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495" y="1571625"/>
            <a:ext cx="7552690" cy="4707890"/>
          </a:xfrm>
          <a:prstGeom prst="rect">
            <a:avLst/>
          </a:prstGeom>
        </p:spPr>
        <p:txBody>
          <a:bodyPr wrap="square">
            <a:spAutoFit/>
          </a:bodyPr>
          <a:lstStyle/>
          <a:p>
            <a:pPr>
              <a:lnSpc>
                <a:spcPct val="150000"/>
              </a:lnSpc>
            </a:pPr>
            <a:r>
              <a:rPr lang="zh-CN" altLang="en-US" sz="2000" dirty="0">
                <a:solidFill>
                  <a:srgbClr val="FF0000"/>
                </a:solidFill>
                <a:latin typeface="楷体_GB2312" pitchFamily="49" charset="-122"/>
                <a:ea typeface="楷体_GB2312" pitchFamily="49" charset="-122"/>
              </a:rPr>
              <a:t>算法</a:t>
            </a:r>
            <a:r>
              <a:rPr lang="zh-CN" altLang="en-US" sz="2000" dirty="0">
                <a:latin typeface="楷体_GB2312" pitchFamily="49" charset="-122"/>
                <a:ea typeface="楷体_GB2312" pitchFamily="49" charset="-122"/>
              </a:rPr>
              <a:t>与</a:t>
            </a:r>
            <a:r>
              <a:rPr lang="zh-CN" altLang="en-US" sz="2000" dirty="0">
                <a:solidFill>
                  <a:srgbClr val="FF0000"/>
                </a:solidFill>
                <a:latin typeface="楷体_GB2312" pitchFamily="49" charset="-122"/>
                <a:ea typeface="楷体_GB2312" pitchFamily="49" charset="-122"/>
              </a:rPr>
              <a:t>程序</a:t>
            </a:r>
            <a:r>
              <a:rPr lang="zh-CN" altLang="en-US" sz="2000" dirty="0">
                <a:ea typeface="宋体" pitchFamily="2" charset="-122"/>
              </a:rPr>
              <a:t>：十分相似，又有区别。</a:t>
            </a:r>
            <a:endParaRPr lang="en-US" altLang="zh-CN" sz="2000" dirty="0">
              <a:ea typeface="宋体" pitchFamily="2" charset="-122"/>
            </a:endParaRPr>
          </a:p>
          <a:p>
            <a:pPr>
              <a:lnSpc>
                <a:spcPct val="150000"/>
              </a:lnSpc>
            </a:pPr>
            <a:r>
              <a:rPr lang="en-US" altLang="zh-CN" sz="2000" dirty="0">
                <a:ea typeface="宋体" pitchFamily="2" charset="-122"/>
              </a:rPr>
              <a:t>      </a:t>
            </a:r>
            <a:r>
              <a:rPr lang="zh-CN" altLang="en-US" sz="2000" dirty="0">
                <a:ea typeface="宋体" pitchFamily="2" charset="-122"/>
              </a:rPr>
              <a:t>程序不一定满足有穷性，例如，操作系统启动后进入事件处理循环。</a:t>
            </a:r>
            <a:endParaRPr lang="en-US" altLang="zh-CN" sz="2000" dirty="0">
              <a:ea typeface="宋体" pitchFamily="2" charset="-122"/>
            </a:endParaRPr>
          </a:p>
          <a:p>
            <a:pPr>
              <a:lnSpc>
                <a:spcPct val="150000"/>
              </a:lnSpc>
            </a:pPr>
            <a:r>
              <a:rPr lang="en-US" altLang="zh-CN" sz="2000" dirty="0">
                <a:ea typeface="宋体" pitchFamily="2" charset="-122"/>
              </a:rPr>
              <a:t>      </a:t>
            </a:r>
            <a:r>
              <a:rPr lang="zh-CN" altLang="en-US" sz="2000" dirty="0">
                <a:ea typeface="宋体" pitchFamily="2" charset="-122"/>
              </a:rPr>
              <a:t>程序中的指令必须是机器可执行的，而算法无此限制。</a:t>
            </a:r>
            <a:endParaRPr lang="en-US" altLang="zh-CN" sz="2000" dirty="0">
              <a:ea typeface="宋体" pitchFamily="2" charset="-122"/>
            </a:endParaRPr>
          </a:p>
          <a:p>
            <a:pPr>
              <a:lnSpc>
                <a:spcPct val="150000"/>
              </a:lnSpc>
            </a:pPr>
            <a:r>
              <a:rPr lang="en-US" altLang="zh-CN" sz="2000" dirty="0">
                <a:ea typeface="宋体" pitchFamily="2" charset="-122"/>
              </a:rPr>
              <a:t>      </a:t>
            </a:r>
            <a:r>
              <a:rPr lang="zh-CN" altLang="en-US" sz="2000" dirty="0">
                <a:ea typeface="宋体" pitchFamily="2" charset="-122"/>
              </a:rPr>
              <a:t>算法代表了对问题的解，程序是算法在计算机是哪个的特定的实现。</a:t>
            </a:r>
            <a:endParaRPr lang="en-US" altLang="zh-CN" sz="2000" dirty="0">
              <a:ea typeface="宋体" pitchFamily="2" charset="-122"/>
            </a:endParaRPr>
          </a:p>
          <a:p>
            <a:pPr>
              <a:lnSpc>
                <a:spcPct val="150000"/>
              </a:lnSpc>
            </a:pPr>
            <a:r>
              <a:rPr lang="en-US" altLang="zh-CN" sz="2000" dirty="0">
                <a:ea typeface="宋体" pitchFamily="2" charset="-122"/>
              </a:rPr>
              <a:t>      </a:t>
            </a:r>
            <a:r>
              <a:rPr lang="zh-CN" altLang="en-US" sz="2000" dirty="0">
                <a:ea typeface="宋体" pitchFamily="2" charset="-122"/>
              </a:rPr>
              <a:t>算法可以使用不同的方法来描述，如利于理解的自然语言、流程图、</a:t>
            </a:r>
            <a:r>
              <a:rPr lang="en-US" altLang="zh-CN" sz="2000" dirty="0">
                <a:ea typeface="宋体" pitchFamily="2" charset="-122"/>
              </a:rPr>
              <a:t>N-S</a:t>
            </a:r>
            <a:r>
              <a:rPr lang="zh-CN" altLang="en-US" sz="2000" dirty="0">
                <a:ea typeface="宋体" pitchFamily="2" charset="-122"/>
              </a:rPr>
              <a:t>图等。为了解决理解和执行之间的矛盾，常使用</a:t>
            </a:r>
            <a:r>
              <a:rPr lang="zh-CN" altLang="en-US" sz="2000" dirty="0">
                <a:solidFill>
                  <a:srgbClr val="FF0000"/>
                </a:solidFill>
                <a:ea typeface="宋体" pitchFamily="2" charset="-122"/>
              </a:rPr>
              <a:t>伪码语言</a:t>
            </a:r>
            <a:r>
              <a:rPr lang="zh-CN" altLang="en-US" sz="2000" dirty="0">
                <a:ea typeface="宋体" pitchFamily="2" charset="-122"/>
              </a:rPr>
              <a:t>描述。伪码语言忽略程序设计语言中一些严格的语法规则和描述细节，比程序设计语言更易描述和理解。</a:t>
            </a:r>
            <a:r>
              <a:rPr lang="en-US" altLang="zh-CN" sz="2000" dirty="0">
                <a:ea typeface="宋体" pitchFamily="2" charset="-122"/>
              </a:rPr>
              <a:t>       </a:t>
            </a:r>
            <a:endParaRPr lang="zh-CN" altLang="en-US" sz="2000" dirty="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786" y="1571612"/>
            <a:ext cx="7500990" cy="4708981"/>
          </a:xfrm>
          <a:prstGeom prst="rect">
            <a:avLst/>
          </a:prstGeom>
        </p:spPr>
        <p:txBody>
          <a:bodyPr wrap="square">
            <a:spAutoFit/>
          </a:bodyPr>
          <a:lstStyle/>
          <a:p>
            <a:pPr>
              <a:lnSpc>
                <a:spcPct val="150000"/>
              </a:lnSpc>
            </a:pPr>
            <a:r>
              <a:rPr lang="zh-CN" altLang="en-US" sz="2000" dirty="0">
                <a:ea typeface="宋体" pitchFamily="2" charset="-122"/>
              </a:rPr>
              <a:t>评价一个好的算法有以下几个标准</a:t>
            </a:r>
            <a:r>
              <a:rPr lang="en-US" altLang="zh-CN" sz="2000" dirty="0">
                <a:ea typeface="宋体" pitchFamily="2" charset="-122"/>
              </a:rPr>
              <a:t>:</a:t>
            </a:r>
            <a:endParaRPr lang="en-US" altLang="zh-CN" sz="2000" dirty="0">
              <a:ea typeface="宋体" pitchFamily="2" charset="-122"/>
            </a:endParaRPr>
          </a:p>
          <a:p>
            <a:pPr>
              <a:lnSpc>
                <a:spcPct val="150000"/>
              </a:lnSpc>
            </a:pPr>
            <a:r>
              <a:rPr lang="en-US" altLang="zh-CN" sz="2000" dirty="0">
                <a:ea typeface="宋体" pitchFamily="2" charset="-122"/>
              </a:rPr>
              <a:t>(1) </a:t>
            </a:r>
            <a:r>
              <a:rPr lang="zh-CN" altLang="en-US" sz="2000" dirty="0">
                <a:solidFill>
                  <a:srgbClr val="FF0000"/>
                </a:solidFill>
                <a:latin typeface="楷体_GB2312" pitchFamily="49" charset="-122"/>
                <a:ea typeface="楷体_GB2312" pitchFamily="49" charset="-122"/>
              </a:rPr>
              <a:t>正确性</a:t>
            </a:r>
            <a:r>
              <a:rPr lang="en-US" altLang="zh-CN" sz="2000" dirty="0">
                <a:solidFill>
                  <a:srgbClr val="FF0000"/>
                </a:solidFill>
                <a:latin typeface="楷体_GB2312" pitchFamily="49" charset="-122"/>
                <a:ea typeface="楷体_GB2312" pitchFamily="49" charset="-122"/>
              </a:rPr>
              <a:t>(Correctness )</a:t>
            </a:r>
            <a:r>
              <a:rPr lang="en-US" altLang="zh-CN" sz="2000" dirty="0">
                <a:ea typeface="宋体" pitchFamily="2" charset="-122"/>
              </a:rPr>
              <a:t>   </a:t>
            </a:r>
            <a:r>
              <a:rPr lang="zh-CN" altLang="en-US" sz="2000" dirty="0">
                <a:ea typeface="宋体" pitchFamily="2" charset="-122"/>
              </a:rPr>
              <a:t>算法应满足具体问题的需求。</a:t>
            </a:r>
            <a:endParaRPr lang="zh-CN" altLang="en-US" sz="2000" dirty="0">
              <a:ea typeface="宋体" pitchFamily="2" charset="-122"/>
            </a:endParaRPr>
          </a:p>
          <a:p>
            <a:pPr>
              <a:lnSpc>
                <a:spcPct val="150000"/>
              </a:lnSpc>
            </a:pPr>
            <a:r>
              <a:rPr lang="en-US" altLang="zh-CN" sz="2000" dirty="0">
                <a:ea typeface="宋体" pitchFamily="2" charset="-122"/>
              </a:rPr>
              <a:t>(2) </a:t>
            </a:r>
            <a:r>
              <a:rPr lang="zh-CN" altLang="en-US" sz="2000" dirty="0">
                <a:solidFill>
                  <a:srgbClr val="FF0000"/>
                </a:solidFill>
                <a:latin typeface="楷体_GB2312" pitchFamily="49" charset="-122"/>
                <a:ea typeface="楷体_GB2312" pitchFamily="49" charset="-122"/>
              </a:rPr>
              <a:t>可读性</a:t>
            </a:r>
            <a:r>
              <a:rPr lang="en-US" altLang="zh-CN" sz="2000" dirty="0">
                <a:solidFill>
                  <a:srgbClr val="FF0000"/>
                </a:solidFill>
                <a:latin typeface="楷体_GB2312" pitchFamily="49" charset="-122"/>
                <a:ea typeface="楷体_GB2312" pitchFamily="49" charset="-122"/>
              </a:rPr>
              <a:t>(Readability)</a:t>
            </a:r>
            <a:r>
              <a:rPr lang="en-US" altLang="zh-CN" sz="2000" dirty="0">
                <a:ea typeface="宋体" pitchFamily="2" charset="-122"/>
              </a:rPr>
              <a:t>   </a:t>
            </a:r>
            <a:r>
              <a:rPr lang="zh-CN" altLang="en-US" sz="2000" dirty="0">
                <a:ea typeface="宋体" pitchFamily="2" charset="-122"/>
              </a:rPr>
              <a:t>算法应该好读。以有利于阅读者对程序的理解。</a:t>
            </a:r>
            <a:endParaRPr lang="zh-CN" altLang="en-US" sz="2000" dirty="0">
              <a:ea typeface="宋体" pitchFamily="2" charset="-122"/>
            </a:endParaRPr>
          </a:p>
          <a:p>
            <a:pPr>
              <a:lnSpc>
                <a:spcPct val="150000"/>
              </a:lnSpc>
              <a:buFontTx/>
              <a:buNone/>
            </a:pPr>
            <a:r>
              <a:rPr lang="zh-CN" altLang="en-US" sz="2000" dirty="0">
                <a:ea typeface="宋体" pitchFamily="2" charset="-122"/>
              </a:rPr>
              <a:t> </a:t>
            </a:r>
            <a:r>
              <a:rPr lang="en-US" altLang="zh-CN" sz="2000" dirty="0">
                <a:ea typeface="宋体" pitchFamily="2" charset="-122"/>
              </a:rPr>
              <a:t>(3) </a:t>
            </a:r>
            <a:r>
              <a:rPr lang="zh-CN" altLang="en-US" sz="2000" dirty="0">
                <a:solidFill>
                  <a:srgbClr val="FF0000"/>
                </a:solidFill>
                <a:latin typeface="楷体_GB2312" pitchFamily="49" charset="-122"/>
                <a:ea typeface="楷体_GB2312" pitchFamily="49" charset="-122"/>
              </a:rPr>
              <a:t>健状性</a:t>
            </a:r>
            <a:r>
              <a:rPr lang="en-US" altLang="zh-CN" sz="2000" dirty="0">
                <a:solidFill>
                  <a:srgbClr val="FF0000"/>
                </a:solidFill>
                <a:latin typeface="楷体_GB2312" pitchFamily="49" charset="-122"/>
                <a:ea typeface="楷体_GB2312" pitchFamily="49" charset="-122"/>
              </a:rPr>
              <a:t>(Robustness)</a:t>
            </a:r>
            <a:r>
              <a:rPr lang="en-US" altLang="zh-CN" sz="2000" dirty="0">
                <a:ea typeface="宋体" pitchFamily="2" charset="-122"/>
              </a:rPr>
              <a:t> </a:t>
            </a:r>
            <a:r>
              <a:rPr lang="zh-CN" altLang="en-US" sz="2000" dirty="0">
                <a:ea typeface="宋体" pitchFamily="2" charset="-122"/>
              </a:rPr>
              <a:t>算法应具有容错处理。当输入非法数据时，算法应对其作出反应，而不是产年莫名其妙的输出结果。</a:t>
            </a:r>
            <a:endParaRPr lang="zh-CN" altLang="en-US" sz="2000" dirty="0">
              <a:ea typeface="宋体" pitchFamily="2" charset="-122"/>
            </a:endParaRPr>
          </a:p>
          <a:p>
            <a:pPr>
              <a:lnSpc>
                <a:spcPct val="150000"/>
              </a:lnSpc>
            </a:pPr>
            <a:r>
              <a:rPr lang="en-US" altLang="zh-CN" sz="2000" dirty="0">
                <a:ea typeface="宋体" pitchFamily="2" charset="-122"/>
              </a:rPr>
              <a:t> (4) </a:t>
            </a:r>
            <a:r>
              <a:rPr lang="zh-CN" altLang="en-US" sz="2000" dirty="0">
                <a:solidFill>
                  <a:srgbClr val="FF0000"/>
                </a:solidFill>
                <a:latin typeface="楷体_GB2312" pitchFamily="49" charset="-122"/>
                <a:ea typeface="楷体_GB2312" pitchFamily="49" charset="-122"/>
              </a:rPr>
              <a:t>效率与存储量需求</a:t>
            </a:r>
            <a:r>
              <a:rPr lang="zh-CN" altLang="en-US" sz="2000" dirty="0">
                <a:ea typeface="宋体" pitchFamily="2" charset="-122"/>
              </a:rPr>
              <a:t>   效率指的是算法执行的时间；存储量需求指算法执行过程中所需要的最大存储空间。一般，这两者与问题的规模有关。</a:t>
            </a:r>
            <a:endParaRPr lang="zh-CN" altLang="en-US" sz="2000" dirty="0">
              <a:ea typeface="宋体" pitchFamily="2" charset="-122"/>
            </a:endParaRPr>
          </a:p>
          <a:p>
            <a:pPr>
              <a:lnSpc>
                <a:spcPct val="150000"/>
              </a:lnSpc>
            </a:pPr>
            <a:endParaRPr lang="zh-CN" altLang="en-US" sz="2000" dirty="0">
              <a:ea typeface="宋体"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786" y="1571612"/>
            <a:ext cx="7500990" cy="1069524"/>
          </a:xfrm>
          <a:prstGeom prst="rect">
            <a:avLst/>
          </a:prstGeom>
        </p:spPr>
        <p:txBody>
          <a:bodyPr wrap="square">
            <a:spAutoFit/>
          </a:bodyPr>
          <a:lstStyle/>
          <a:p>
            <a:pPr>
              <a:lnSpc>
                <a:spcPct val="150000"/>
              </a:lnSpc>
            </a:pPr>
            <a:r>
              <a:rPr lang="zh-CN" altLang="en-US" sz="2400" dirty="0">
                <a:ea typeface="宋体" pitchFamily="2" charset="-122"/>
              </a:rPr>
              <a:t>求解</a:t>
            </a:r>
            <a:r>
              <a:rPr lang="en-US" altLang="zh-CN" sz="2400" dirty="0">
                <a:ea typeface="宋体" pitchFamily="2" charset="-122"/>
              </a:rPr>
              <a:t>1+2+3+…+100</a:t>
            </a:r>
            <a:endParaRPr lang="en-US" altLang="zh-CN" sz="2400" dirty="0">
              <a:ea typeface="宋体" pitchFamily="2" charset="-122"/>
            </a:endParaRPr>
          </a:p>
          <a:p>
            <a:pPr>
              <a:lnSpc>
                <a:spcPct val="150000"/>
              </a:lnSpc>
            </a:pPr>
            <a:endParaRPr lang="zh-CN" altLang="en-US" sz="2000" dirty="0">
              <a:ea typeface="宋体"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786" y="1571612"/>
            <a:ext cx="7500990" cy="4431983"/>
          </a:xfrm>
          <a:prstGeom prst="rect">
            <a:avLst/>
          </a:prstGeom>
        </p:spPr>
        <p:txBody>
          <a:bodyPr wrap="square">
            <a:spAutoFit/>
          </a:bodyPr>
          <a:lstStyle/>
          <a:p>
            <a:pPr>
              <a:lnSpc>
                <a:spcPct val="150000"/>
              </a:lnSpc>
            </a:pPr>
            <a:r>
              <a:rPr lang="zh-CN" altLang="en-US" sz="2400" dirty="0">
                <a:ea typeface="宋体" pitchFamily="2" charset="-122"/>
              </a:rPr>
              <a:t>求解</a:t>
            </a:r>
            <a:r>
              <a:rPr lang="en-US" altLang="zh-CN" sz="2400" dirty="0">
                <a:ea typeface="宋体" pitchFamily="2" charset="-122"/>
              </a:rPr>
              <a:t>1+2+3+…+100</a:t>
            </a:r>
            <a:endParaRPr lang="en-US" altLang="zh-CN" sz="2400" dirty="0">
              <a:ea typeface="宋体" pitchFamily="2" charset="-122"/>
            </a:endParaRPr>
          </a:p>
          <a:p>
            <a:pPr>
              <a:lnSpc>
                <a:spcPct val="150000"/>
              </a:lnSpc>
            </a:pPr>
            <a:endParaRPr lang="en-US" altLang="zh-CN" sz="2000" dirty="0">
              <a:ea typeface="宋体" pitchFamily="2" charset="-122"/>
            </a:endParaRPr>
          </a:p>
          <a:p>
            <a:pPr>
              <a:lnSpc>
                <a:spcPct val="150000"/>
              </a:lnSpc>
            </a:pPr>
            <a:r>
              <a:rPr lang="en-US" altLang="zh-CN" sz="2000" dirty="0" err="1">
                <a:ea typeface="宋体" pitchFamily="2" charset="-122"/>
              </a:rPr>
              <a:t>int</a:t>
            </a:r>
            <a:r>
              <a:rPr lang="en-US" altLang="zh-CN" sz="2000" dirty="0">
                <a:ea typeface="宋体" pitchFamily="2" charset="-122"/>
              </a:rPr>
              <a:t> </a:t>
            </a:r>
            <a:r>
              <a:rPr lang="en-US" altLang="zh-CN" sz="2000" dirty="0" err="1">
                <a:ea typeface="宋体" pitchFamily="2" charset="-122"/>
              </a:rPr>
              <a:t>i</a:t>
            </a:r>
            <a:r>
              <a:rPr lang="en-US" altLang="zh-CN" sz="2000" dirty="0">
                <a:ea typeface="宋体" pitchFamily="2" charset="-122"/>
              </a:rPr>
              <a:t>, sum =0, n=100;</a:t>
            </a:r>
            <a:endParaRPr lang="en-US" altLang="zh-CN" sz="2000" dirty="0">
              <a:ea typeface="宋体" pitchFamily="2" charset="-122"/>
            </a:endParaRPr>
          </a:p>
          <a:p>
            <a:pPr>
              <a:lnSpc>
                <a:spcPct val="150000"/>
              </a:lnSpc>
            </a:pPr>
            <a:r>
              <a:rPr lang="en-US" altLang="zh-CN" sz="2000" dirty="0">
                <a:ea typeface="宋体" pitchFamily="2" charset="-122"/>
              </a:rPr>
              <a:t>for(</a:t>
            </a:r>
            <a:r>
              <a:rPr lang="en-US" altLang="zh-CN" sz="2000" dirty="0" err="1">
                <a:ea typeface="宋体" pitchFamily="2" charset="-122"/>
              </a:rPr>
              <a:t>i</a:t>
            </a:r>
            <a:r>
              <a:rPr lang="en-US" altLang="zh-CN" sz="2000" dirty="0">
                <a:ea typeface="宋体" pitchFamily="2" charset="-122"/>
              </a:rPr>
              <a:t>=1;i&lt;=</a:t>
            </a:r>
            <a:r>
              <a:rPr lang="en-US" altLang="zh-CN" sz="2000" dirty="0" err="1">
                <a:ea typeface="宋体" pitchFamily="2" charset="-122"/>
              </a:rPr>
              <a:t>n;i</a:t>
            </a:r>
            <a:r>
              <a:rPr lang="en-US" altLang="zh-CN" sz="2000" dirty="0">
                <a:ea typeface="宋体" pitchFamily="2" charset="-122"/>
              </a:rPr>
              <a:t>++)</a:t>
            </a:r>
            <a:endParaRPr lang="en-US" altLang="zh-CN" sz="2000" dirty="0">
              <a:ea typeface="宋体" pitchFamily="2" charset="-122"/>
            </a:endParaRPr>
          </a:p>
          <a:p>
            <a:pPr>
              <a:lnSpc>
                <a:spcPct val="150000"/>
              </a:lnSpc>
            </a:pPr>
            <a:r>
              <a:rPr lang="en-US" altLang="zh-CN" sz="2000" dirty="0">
                <a:ea typeface="宋体" pitchFamily="2" charset="-122"/>
              </a:rPr>
              <a:t>{</a:t>
            </a:r>
            <a:endParaRPr lang="en-US" altLang="zh-CN" sz="2000" dirty="0">
              <a:ea typeface="宋体" pitchFamily="2" charset="-122"/>
            </a:endParaRPr>
          </a:p>
          <a:p>
            <a:pPr lvl="1">
              <a:lnSpc>
                <a:spcPct val="150000"/>
              </a:lnSpc>
              <a:buFontTx/>
              <a:buNone/>
            </a:pPr>
            <a:r>
              <a:rPr lang="en-US" altLang="zh-CN" sz="2000" dirty="0">
                <a:ea typeface="宋体" pitchFamily="2" charset="-122"/>
              </a:rPr>
              <a:t>sum=</a:t>
            </a:r>
            <a:r>
              <a:rPr lang="en-US" altLang="zh-CN" sz="2000" dirty="0" err="1">
                <a:ea typeface="宋体" pitchFamily="2" charset="-122"/>
              </a:rPr>
              <a:t>sum+i</a:t>
            </a:r>
            <a:r>
              <a:rPr lang="en-US" altLang="zh-CN" sz="2000" dirty="0">
                <a:ea typeface="宋体" pitchFamily="2" charset="-122"/>
              </a:rPr>
              <a:t>;</a:t>
            </a:r>
            <a:endParaRPr lang="en-US" altLang="zh-CN" sz="2000" dirty="0">
              <a:ea typeface="宋体" pitchFamily="2" charset="-122"/>
            </a:endParaRPr>
          </a:p>
          <a:p>
            <a:pPr>
              <a:lnSpc>
                <a:spcPct val="150000"/>
              </a:lnSpc>
            </a:pPr>
            <a:r>
              <a:rPr lang="en-US" altLang="zh-CN" sz="2000" dirty="0">
                <a:ea typeface="宋体" pitchFamily="2" charset="-122"/>
              </a:rPr>
              <a:t>}</a:t>
            </a:r>
            <a:endParaRPr lang="en-US" altLang="zh-CN" sz="2000" dirty="0">
              <a:ea typeface="宋体" pitchFamily="2" charset="-122"/>
            </a:endParaRPr>
          </a:p>
          <a:p>
            <a:pPr>
              <a:lnSpc>
                <a:spcPct val="150000"/>
              </a:lnSpc>
            </a:pPr>
            <a:endParaRPr lang="en-US" altLang="zh-CN" sz="2400" dirty="0">
              <a:ea typeface="宋体" pitchFamily="2" charset="-122"/>
            </a:endParaRPr>
          </a:p>
          <a:p>
            <a:pPr>
              <a:lnSpc>
                <a:spcPct val="150000"/>
              </a:lnSpc>
            </a:pPr>
            <a:endParaRPr lang="zh-CN" altLang="en-US" sz="2000" dirty="0">
              <a:ea typeface="宋体" pitchFamily="2" charset="-122"/>
            </a:endParaRPr>
          </a:p>
        </p:txBody>
      </p:sp>
      <p:sp>
        <p:nvSpPr>
          <p:cNvPr id="5" name="TextBox 4"/>
          <p:cNvSpPr txBox="1"/>
          <p:nvPr/>
        </p:nvSpPr>
        <p:spPr>
          <a:xfrm>
            <a:off x="5072066" y="2636404"/>
            <a:ext cx="3500462" cy="1292662"/>
          </a:xfrm>
          <a:prstGeom prst="rect">
            <a:avLst/>
          </a:prstGeom>
          <a:noFill/>
        </p:spPr>
        <p:txBody>
          <a:bodyPr wrap="square" rtlCol="0">
            <a:spAutoFit/>
          </a:bodyPr>
          <a:lstStyle/>
          <a:p>
            <a:pPr>
              <a:lnSpc>
                <a:spcPct val="150000"/>
              </a:lnSpc>
            </a:pPr>
            <a:r>
              <a:rPr lang="en-US" altLang="zh-CN" sz="2000" dirty="0" err="1">
                <a:ea typeface="宋体" pitchFamily="2" charset="-122"/>
              </a:rPr>
              <a:t>int</a:t>
            </a:r>
            <a:r>
              <a:rPr lang="en-US" altLang="zh-CN" sz="2000" dirty="0">
                <a:ea typeface="宋体" pitchFamily="2" charset="-122"/>
              </a:rPr>
              <a:t> </a:t>
            </a:r>
            <a:r>
              <a:rPr lang="en-US" altLang="zh-CN" sz="2000" dirty="0" err="1">
                <a:ea typeface="宋体" pitchFamily="2" charset="-122"/>
              </a:rPr>
              <a:t>i</a:t>
            </a:r>
            <a:r>
              <a:rPr lang="en-US" altLang="zh-CN" sz="2000" dirty="0">
                <a:ea typeface="宋体" pitchFamily="2" charset="-122"/>
              </a:rPr>
              <a:t>, sum=0, n=100;</a:t>
            </a:r>
            <a:endParaRPr lang="en-US" altLang="zh-CN" sz="2000" dirty="0">
              <a:ea typeface="宋体" pitchFamily="2" charset="-122"/>
            </a:endParaRPr>
          </a:p>
          <a:p>
            <a:pPr>
              <a:lnSpc>
                <a:spcPct val="150000"/>
              </a:lnSpc>
            </a:pPr>
            <a:r>
              <a:rPr lang="en-US" altLang="zh-CN" sz="2000" dirty="0">
                <a:ea typeface="宋体" pitchFamily="2" charset="-122"/>
              </a:rPr>
              <a:t>sum =(1+n)*n/2;</a:t>
            </a:r>
            <a:endParaRPr lang="en-US" altLang="zh-CN" sz="2000" dirty="0">
              <a:ea typeface="宋体" pitchFamily="2" charset="-122"/>
            </a:endParaRPr>
          </a:p>
          <a:p>
            <a:endParaRPr lang="zh-CN" altLang="en-US" dirty="0"/>
          </a:p>
        </p:txBody>
      </p:sp>
      <p:sp>
        <p:nvSpPr>
          <p:cNvPr id="6" name="矩形 5"/>
          <p:cNvSpPr/>
          <p:nvPr/>
        </p:nvSpPr>
        <p:spPr>
          <a:xfrm>
            <a:off x="571472" y="2571744"/>
            <a:ext cx="3071834" cy="2857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86314" y="2571744"/>
            <a:ext cx="3071834" cy="2857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571604" y="5857892"/>
            <a:ext cx="2000264" cy="369332"/>
          </a:xfrm>
          <a:prstGeom prst="rect">
            <a:avLst/>
          </a:prstGeom>
          <a:noFill/>
        </p:spPr>
        <p:txBody>
          <a:bodyPr wrap="square" rtlCol="0">
            <a:spAutoFit/>
          </a:bodyPr>
          <a:lstStyle/>
          <a:p>
            <a:r>
              <a:rPr lang="zh-CN" altLang="en-US" dirty="0"/>
              <a:t>算法</a:t>
            </a:r>
            <a:r>
              <a:rPr lang="en-US" altLang="zh-CN" dirty="0"/>
              <a:t>1</a:t>
            </a:r>
            <a:endParaRPr lang="zh-CN" altLang="en-US" dirty="0"/>
          </a:p>
        </p:txBody>
      </p:sp>
      <p:sp>
        <p:nvSpPr>
          <p:cNvPr id="10" name="TextBox 9"/>
          <p:cNvSpPr txBox="1"/>
          <p:nvPr/>
        </p:nvSpPr>
        <p:spPr>
          <a:xfrm>
            <a:off x="5857884" y="5857892"/>
            <a:ext cx="2000264" cy="369332"/>
          </a:xfrm>
          <a:prstGeom prst="rect">
            <a:avLst/>
          </a:prstGeom>
          <a:noFill/>
        </p:spPr>
        <p:txBody>
          <a:bodyPr wrap="square" rtlCol="0">
            <a:spAutoFit/>
          </a:bodyPr>
          <a:lstStyle/>
          <a:p>
            <a:r>
              <a:rPr lang="zh-CN" altLang="en-US" dirty="0"/>
              <a:t>算法</a:t>
            </a:r>
            <a:r>
              <a:rPr lang="en-US" altLang="zh-CN" dirty="0"/>
              <a:t>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786" y="1571612"/>
            <a:ext cx="7500990" cy="3877985"/>
          </a:xfrm>
          <a:prstGeom prst="rect">
            <a:avLst/>
          </a:prstGeom>
        </p:spPr>
        <p:txBody>
          <a:bodyPr wrap="square">
            <a:spAutoFit/>
          </a:bodyPr>
          <a:lstStyle/>
          <a:p>
            <a:pPr>
              <a:lnSpc>
                <a:spcPct val="150000"/>
              </a:lnSpc>
            </a:pPr>
            <a:r>
              <a:rPr lang="zh-CN" altLang="en-US" sz="2400" dirty="0">
                <a:solidFill>
                  <a:srgbClr val="FF0000"/>
                </a:solidFill>
                <a:ea typeface="宋体" pitchFamily="2" charset="-122"/>
              </a:rPr>
              <a:t>算法的性能分析与度量</a:t>
            </a:r>
            <a:endParaRPr lang="en-US" altLang="zh-CN" sz="2400" dirty="0">
              <a:solidFill>
                <a:srgbClr val="FF0000"/>
              </a:solidFill>
              <a:ea typeface="宋体" pitchFamily="2" charset="-122"/>
            </a:endParaRPr>
          </a:p>
          <a:p>
            <a:pPr>
              <a:lnSpc>
                <a:spcPct val="150000"/>
              </a:lnSpc>
            </a:pPr>
            <a:r>
              <a:rPr lang="en-US" altLang="zh-CN" sz="2400" dirty="0">
                <a:ea typeface="宋体" pitchFamily="2" charset="-122"/>
              </a:rPr>
              <a:t>        </a:t>
            </a:r>
            <a:r>
              <a:rPr lang="zh-CN" altLang="en-US" sz="2400" dirty="0">
                <a:ea typeface="宋体" pitchFamily="2" charset="-122"/>
              </a:rPr>
              <a:t>解决一个具体的应用实例，常常有若干个算法可以选用，因此程序设计者要判断哪一个算法在现实的计算机环境中对于解决问题是最优的。</a:t>
            </a:r>
            <a:endParaRPr lang="en-US" altLang="zh-CN" sz="2400" dirty="0">
              <a:ea typeface="宋体" pitchFamily="2" charset="-122"/>
            </a:endParaRPr>
          </a:p>
          <a:p>
            <a:pPr>
              <a:lnSpc>
                <a:spcPct val="150000"/>
              </a:lnSpc>
            </a:pPr>
            <a:r>
              <a:rPr lang="en-US" altLang="zh-CN" sz="2400" dirty="0">
                <a:ea typeface="宋体" pitchFamily="2" charset="-122"/>
              </a:rPr>
              <a:t>      </a:t>
            </a:r>
            <a:r>
              <a:rPr lang="zh-CN" altLang="en-US" sz="2400" dirty="0">
                <a:ea typeface="宋体" pitchFamily="2" charset="-122"/>
              </a:rPr>
              <a:t>一般从</a:t>
            </a:r>
            <a:r>
              <a:rPr lang="zh-CN" altLang="en-US" sz="2400" dirty="0">
                <a:solidFill>
                  <a:srgbClr val="FF0000"/>
                </a:solidFill>
                <a:ea typeface="宋体" pitchFamily="2" charset="-122"/>
              </a:rPr>
              <a:t>算法的计算时间</a:t>
            </a:r>
            <a:r>
              <a:rPr lang="zh-CN" altLang="en-US" sz="2400" dirty="0">
                <a:ea typeface="宋体" pitchFamily="2" charset="-122"/>
              </a:rPr>
              <a:t>与</a:t>
            </a:r>
            <a:r>
              <a:rPr lang="zh-CN" altLang="en-US" sz="2400" dirty="0">
                <a:solidFill>
                  <a:srgbClr val="FF0000"/>
                </a:solidFill>
                <a:ea typeface="宋体" pitchFamily="2" charset="-122"/>
              </a:rPr>
              <a:t>所需存储空间</a:t>
            </a:r>
            <a:r>
              <a:rPr lang="zh-CN" altLang="en-US" sz="2400" dirty="0">
                <a:ea typeface="宋体" pitchFamily="2" charset="-122"/>
              </a:rPr>
              <a:t>来评价一个算法的优劣</a:t>
            </a:r>
            <a:endParaRPr lang="en-US" altLang="zh-CN" sz="2400" dirty="0">
              <a:ea typeface="宋体" pitchFamily="2" charset="-122"/>
            </a:endParaRPr>
          </a:p>
          <a:p>
            <a:pPr>
              <a:lnSpc>
                <a:spcPct val="150000"/>
              </a:lnSpc>
            </a:pPr>
            <a:endParaRPr lang="zh-CN" altLang="en-US" sz="2000" dirty="0">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785495" y="1571625"/>
            <a:ext cx="7612380" cy="3415030"/>
          </a:xfrm>
          <a:prstGeom prst="rect">
            <a:avLst/>
          </a:prstGeom>
        </p:spPr>
        <p:txBody>
          <a:bodyPr wrap="square">
            <a:spAutoFit/>
          </a:bodyPr>
          <a:lstStyle/>
          <a:p>
            <a:pPr>
              <a:lnSpc>
                <a:spcPct val="150000"/>
              </a:lnSpc>
            </a:pPr>
            <a:r>
              <a:rPr lang="zh-CN" altLang="en-US" sz="2400" dirty="0">
                <a:ea typeface="宋体" pitchFamily="2" charset="-122"/>
              </a:rPr>
              <a:t>其方法通常有两种：</a:t>
            </a:r>
            <a:endParaRPr lang="zh-CN" altLang="en-US" sz="2400" dirty="0">
              <a:ea typeface="宋体" pitchFamily="2" charset="-122"/>
            </a:endParaRPr>
          </a:p>
          <a:p>
            <a:pPr>
              <a:lnSpc>
                <a:spcPct val="150000"/>
              </a:lnSpc>
            </a:pPr>
            <a:r>
              <a:rPr lang="zh-CN" altLang="en-US" sz="2400" dirty="0">
                <a:solidFill>
                  <a:srgbClr val="FF0000"/>
                </a:solidFill>
                <a:ea typeface="宋体" pitchFamily="2" charset="-122"/>
              </a:rPr>
              <a:t>事后统计</a:t>
            </a:r>
            <a:r>
              <a:rPr lang="zh-CN" altLang="en-US" sz="2400" dirty="0">
                <a:ea typeface="宋体" pitchFamily="2" charset="-122"/>
              </a:rPr>
              <a:t>：计算机内部进行执行时间和实际占用空间的统计。</a:t>
            </a:r>
            <a:endParaRPr lang="zh-CN" altLang="en-US" sz="2400" dirty="0">
              <a:ea typeface="宋体" pitchFamily="2" charset="-122"/>
            </a:endParaRPr>
          </a:p>
          <a:p>
            <a:pPr>
              <a:lnSpc>
                <a:spcPct val="150000"/>
              </a:lnSpc>
            </a:pPr>
            <a:r>
              <a:rPr lang="zh-CN" altLang="en-US" sz="2400" dirty="0">
                <a:ea typeface="宋体" pitchFamily="2" charset="-122"/>
              </a:rPr>
              <a:t>问题：必须先运行依据算法编制的程序；依赖软硬件环境，容易掩盖算法本身的优劣；一般没有实际价值。</a:t>
            </a:r>
            <a:endParaRPr lang="zh-CN" altLang="en-US" sz="2400" dirty="0">
              <a:ea typeface="宋体" pitchFamily="2" charset="-122"/>
            </a:endParaRPr>
          </a:p>
          <a:p>
            <a:pPr>
              <a:lnSpc>
                <a:spcPct val="150000"/>
              </a:lnSpc>
            </a:pPr>
            <a:r>
              <a:rPr lang="zh-CN" altLang="en-US" sz="2400" dirty="0">
                <a:solidFill>
                  <a:srgbClr val="FF0000"/>
                </a:solidFill>
                <a:ea typeface="宋体" pitchFamily="2" charset="-122"/>
              </a:rPr>
              <a:t>事前分析</a:t>
            </a:r>
            <a:r>
              <a:rPr lang="zh-CN" altLang="en-US" sz="2400" dirty="0">
                <a:ea typeface="宋体" pitchFamily="2" charset="-122"/>
              </a:rPr>
              <a:t>：求出该算法的一个时间</a:t>
            </a:r>
            <a:r>
              <a:rPr lang="en-US" altLang="zh-CN" sz="2400" dirty="0">
                <a:ea typeface="宋体" pitchFamily="2" charset="-122"/>
              </a:rPr>
              <a:t>/</a:t>
            </a:r>
            <a:r>
              <a:rPr lang="zh-CN" altLang="en-US" sz="2400" dirty="0">
                <a:ea typeface="宋体" pitchFamily="2" charset="-122"/>
              </a:rPr>
              <a:t>空间界限函数。</a:t>
            </a:r>
            <a:endParaRPr lang="zh-CN" altLang="en-US" sz="2000" dirty="0">
              <a:ea typeface="宋体"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460666" y="1417942"/>
            <a:ext cx="8358214" cy="4892675"/>
          </a:xfrm>
          <a:prstGeom prst="rect">
            <a:avLst/>
          </a:prstGeom>
        </p:spPr>
        <p:txBody>
          <a:bodyPr wrap="square">
            <a:spAutoFit/>
          </a:bodyPr>
          <a:lstStyle/>
          <a:p>
            <a:pPr lvl="0">
              <a:lnSpc>
                <a:spcPct val="150000"/>
              </a:lnSpc>
            </a:pPr>
            <a:r>
              <a:rPr lang="en-US" altLang="zh-CN" sz="2400" dirty="0">
                <a:solidFill>
                  <a:srgbClr val="FF0000"/>
                </a:solidFill>
                <a:ea typeface="宋体" pitchFamily="2" charset="-122"/>
              </a:rPr>
              <a:t>1</a:t>
            </a:r>
            <a:r>
              <a:rPr lang="zh-CN" altLang="en-US" sz="2400" dirty="0">
                <a:solidFill>
                  <a:srgbClr val="FF0000"/>
                </a:solidFill>
                <a:ea typeface="宋体" pitchFamily="2" charset="-122"/>
              </a:rPr>
              <a:t>、时间复杂度</a:t>
            </a:r>
            <a:endParaRPr lang="zh-CN" altLang="en-US" sz="2400" dirty="0">
              <a:solidFill>
                <a:srgbClr val="FF0000"/>
              </a:solidFill>
              <a:ea typeface="宋体" pitchFamily="2" charset="-122"/>
            </a:endParaRPr>
          </a:p>
          <a:p>
            <a:pPr>
              <a:lnSpc>
                <a:spcPct val="150000"/>
              </a:lnSpc>
            </a:pPr>
            <a:r>
              <a:rPr lang="zh-CN" altLang="en-US" sz="2400" dirty="0">
                <a:ea typeface="宋体" pitchFamily="2" charset="-122"/>
              </a:rPr>
              <a:t>与此相关的因素有：</a:t>
            </a:r>
            <a:endParaRPr lang="zh-CN" altLang="en-US" sz="2400" dirty="0">
              <a:ea typeface="宋体" pitchFamily="2" charset="-122"/>
            </a:endParaRPr>
          </a:p>
          <a:p>
            <a:pPr marL="876300" lvl="1" indent="-342900">
              <a:lnSpc>
                <a:spcPct val="150000"/>
              </a:lnSpc>
              <a:buFont typeface="Arial" panose="020B0604020202090204" pitchFamily="34" charset="0"/>
              <a:buChar char="•"/>
            </a:pPr>
            <a:r>
              <a:rPr lang="zh-CN" altLang="en-US" sz="2000" dirty="0">
                <a:solidFill>
                  <a:srgbClr val="FF0000"/>
                </a:solidFill>
                <a:ea typeface="宋体" pitchFamily="2" charset="-122"/>
              </a:rPr>
              <a:t>算法选用何种策略；</a:t>
            </a:r>
            <a:endParaRPr lang="zh-CN" altLang="en-US" sz="2000" dirty="0">
              <a:solidFill>
                <a:srgbClr val="FF0000"/>
              </a:solidFill>
              <a:ea typeface="宋体" pitchFamily="2" charset="-122"/>
            </a:endParaRPr>
          </a:p>
          <a:p>
            <a:pPr marL="876300" lvl="1" indent="-342900">
              <a:lnSpc>
                <a:spcPct val="150000"/>
              </a:lnSpc>
              <a:buFont typeface="Arial" panose="020B0604020202090204" pitchFamily="34" charset="0"/>
              <a:buChar char="•"/>
            </a:pPr>
            <a:r>
              <a:rPr lang="zh-CN" altLang="en-US" sz="2000" dirty="0">
                <a:solidFill>
                  <a:srgbClr val="FF0000"/>
                </a:solidFill>
                <a:ea typeface="宋体" pitchFamily="2" charset="-122"/>
              </a:rPr>
              <a:t>问题的规模；</a:t>
            </a:r>
            <a:endParaRPr lang="zh-CN" altLang="en-US" sz="2000" dirty="0">
              <a:solidFill>
                <a:srgbClr val="FF0000"/>
              </a:solidFill>
              <a:ea typeface="宋体" pitchFamily="2" charset="-122"/>
            </a:endParaRPr>
          </a:p>
          <a:p>
            <a:pPr marL="876300" lvl="1" indent="-342900">
              <a:lnSpc>
                <a:spcPct val="150000"/>
              </a:lnSpc>
              <a:buFont typeface="Arial" panose="020B0604020202090204" pitchFamily="34" charset="0"/>
              <a:buChar char="•"/>
            </a:pPr>
            <a:r>
              <a:rPr lang="zh-CN" altLang="en-US" sz="2000" dirty="0">
                <a:ea typeface="宋体" pitchFamily="2" charset="-122"/>
              </a:rPr>
              <a:t>程序设计的语言；（一般情况下，实现语言的级别越低，效率越高）</a:t>
            </a:r>
            <a:endParaRPr lang="zh-CN" altLang="en-US" sz="2000" dirty="0">
              <a:ea typeface="宋体" pitchFamily="2" charset="-122"/>
            </a:endParaRPr>
          </a:p>
          <a:p>
            <a:pPr marL="876300" lvl="1" indent="-342900">
              <a:lnSpc>
                <a:spcPct val="150000"/>
              </a:lnSpc>
              <a:buFont typeface="Arial" panose="020B0604020202090204" pitchFamily="34" charset="0"/>
              <a:buChar char="•"/>
            </a:pPr>
            <a:r>
              <a:rPr lang="zh-CN" altLang="en-US" sz="2000" dirty="0">
                <a:ea typeface="宋体" pitchFamily="2" charset="-122"/>
              </a:rPr>
              <a:t>编译程序所产生的机器代码的质量；</a:t>
            </a:r>
            <a:endParaRPr lang="zh-CN" altLang="en-US" sz="2000" dirty="0">
              <a:ea typeface="宋体" pitchFamily="2" charset="-122"/>
            </a:endParaRPr>
          </a:p>
          <a:p>
            <a:pPr marL="876300" lvl="1" indent="-342900">
              <a:lnSpc>
                <a:spcPct val="150000"/>
              </a:lnSpc>
              <a:buFont typeface="Arial" panose="020B0604020202090204" pitchFamily="34" charset="0"/>
              <a:buChar char="•"/>
            </a:pPr>
            <a:r>
              <a:rPr lang="zh-CN" altLang="en-US" sz="2000" dirty="0">
                <a:ea typeface="宋体" pitchFamily="2" charset="-122"/>
              </a:rPr>
              <a:t>机器执行指令的速度；</a:t>
            </a:r>
            <a:endParaRPr lang="zh-CN" altLang="en-US" sz="2000" dirty="0">
              <a:ea typeface="宋体" pitchFamily="2" charset="-122"/>
            </a:endParaRPr>
          </a:p>
          <a:p>
            <a:pPr>
              <a:lnSpc>
                <a:spcPct val="150000"/>
              </a:lnSpc>
            </a:pPr>
            <a:r>
              <a:rPr lang="zh-CN" altLang="en-US" sz="2000" dirty="0">
                <a:ea typeface="宋体" pitchFamily="2" charset="-122"/>
              </a:rPr>
              <a:t> 撇开软硬件等有关因素，可以认为一个特定算法“</a:t>
            </a:r>
            <a:r>
              <a:rPr lang="zh-CN" altLang="en-US" sz="2000" dirty="0">
                <a:solidFill>
                  <a:srgbClr val="FF0000"/>
                </a:solidFill>
                <a:ea typeface="宋体" pitchFamily="2" charset="-122"/>
              </a:rPr>
              <a:t>运行工作量</a:t>
            </a:r>
            <a:r>
              <a:rPr lang="zh-CN" altLang="en-US" sz="2000" dirty="0">
                <a:ea typeface="宋体" pitchFamily="2" charset="-122"/>
              </a:rPr>
              <a:t>”的大小，只依赖于问题的规模（通常用</a:t>
            </a:r>
            <a:r>
              <a:rPr lang="en-US" altLang="zh-CN" sz="2000" dirty="0">
                <a:ea typeface="宋体" pitchFamily="2" charset="-122"/>
              </a:rPr>
              <a:t>n</a:t>
            </a:r>
            <a:r>
              <a:rPr lang="zh-CN" altLang="en-US" sz="2000" dirty="0">
                <a:ea typeface="宋体" pitchFamily="2" charset="-122"/>
              </a:rPr>
              <a:t>表示</a:t>
            </a:r>
            <a:r>
              <a:rPr lang="zh-CN" altLang="zh-CN" sz="2000" dirty="0"/>
              <a:t>）</a:t>
            </a:r>
            <a:r>
              <a:rPr lang="zh-CN" altLang="en-US" sz="2000" dirty="0">
                <a:ea typeface="宋体" pitchFamily="2" charset="-122"/>
              </a:rPr>
              <a:t>，或者说，它</a:t>
            </a:r>
            <a:r>
              <a:rPr lang="zh-CN" altLang="en-US" sz="2000" dirty="0">
                <a:solidFill>
                  <a:srgbClr val="FF0000"/>
                </a:solidFill>
                <a:ea typeface="宋体" pitchFamily="2" charset="-122"/>
              </a:rPr>
              <a:t>是问题规模的函数</a:t>
            </a:r>
            <a:r>
              <a:rPr lang="zh-CN" altLang="en-US" sz="2000" dirty="0">
                <a:ea typeface="宋体" pitchFamily="2" charset="-122"/>
              </a:rPr>
              <a:t>。</a:t>
            </a:r>
            <a:endParaRPr lang="zh-CN" altLang="en-US" sz="2000" dirty="0">
              <a:ea typeface="宋体"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 name="Rectangle 3"/>
          <p:cNvSpPr txBox="1">
            <a:spLocks noChangeArrowheads="1"/>
          </p:cNvSpPr>
          <p:nvPr/>
        </p:nvSpPr>
        <p:spPr>
          <a:xfrm>
            <a:off x="460375" y="1428750"/>
            <a:ext cx="8080375" cy="5257800"/>
          </a:xfrm>
          <a:prstGeom prst="rect">
            <a:avLst/>
          </a:prstGeom>
        </p:spPr>
        <p:txBody>
          <a:bodyPr vert="horz">
            <a:normAutofit/>
          </a:bodyPr>
          <a:lstStyle/>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时间复杂度：</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一个算法执行所耗费的时间是所有语句执行时间之和，用</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T(n)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表示</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endParaRPr lang="en-US" altLang="zh-CN" sz="2400" dirty="0">
              <a:ea typeface="宋体" pitchFamily="2" charset="-122"/>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lvl="1" indent="-228600">
              <a:spcBef>
                <a:spcPts val="370"/>
              </a:spcBef>
              <a:buClr>
                <a:schemeClr val="accent2"/>
              </a:buClr>
              <a:buSzPct val="85000"/>
              <a:defRPr/>
            </a:pPr>
            <a:r>
              <a:rPr lang="zh-CN" altLang="en-US" sz="2400" dirty="0"/>
              <a:t>时间频度</a:t>
            </a:r>
            <a:r>
              <a:rPr lang="en-US" altLang="zh-CN" sz="2400" dirty="0"/>
              <a:t>:</a:t>
            </a:r>
            <a:endParaRPr lang="en-US" altLang="zh-CN" sz="2400" dirty="0"/>
          </a:p>
          <a:p>
            <a:pPr marL="548640" lvl="1" indent="-228600">
              <a:lnSpc>
                <a:spcPct val="150000"/>
              </a:lnSpc>
              <a:spcBef>
                <a:spcPts val="370"/>
              </a:spcBef>
              <a:buClr>
                <a:schemeClr val="accent2"/>
              </a:buClr>
              <a:buSzPct val="85000"/>
              <a:buFont typeface="Wingdings 2" panose="05020102010507070707"/>
              <a:buChar char=""/>
              <a:defRPr/>
            </a:pPr>
            <a:r>
              <a:rPr lang="zh-CN" altLang="en-US" sz="2400" dirty="0"/>
              <a:t>一个算法中的原操作执行次数称为语句频度或时间频度，用 </a:t>
            </a:r>
            <a:r>
              <a:rPr lang="en-US" altLang="zh-CN" sz="2400" i="1" dirty="0"/>
              <a:t>c </a:t>
            </a:r>
            <a:r>
              <a:rPr lang="zh-CN" altLang="en-US" sz="2400" dirty="0"/>
              <a:t>表示；</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
        <p:nvSpPr>
          <p:cNvPr id="6" name="Rectangle 5"/>
          <p:cNvSpPr>
            <a:spLocks noChangeArrowheads="1"/>
          </p:cNvSpPr>
          <p:nvPr/>
        </p:nvSpPr>
        <p:spPr bwMode="auto">
          <a:xfrm>
            <a:off x="0" y="3468710"/>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7" name="Object 4"/>
          <p:cNvGraphicFramePr>
            <a:graphicFrameLocks noChangeAspect="1"/>
          </p:cNvGraphicFramePr>
          <p:nvPr/>
        </p:nvGraphicFramePr>
        <p:xfrm>
          <a:off x="1814513" y="3468710"/>
          <a:ext cx="4657725" cy="911225"/>
        </p:xfrm>
        <a:graphic>
          <a:graphicData uri="http://schemas.openxmlformats.org/presentationml/2006/ole">
            <mc:AlternateContent xmlns:mc="http://schemas.openxmlformats.org/markup-compatibility/2006">
              <mc:Choice xmlns:v="urn:schemas-microsoft-com:vml" Requires="v">
                <p:oleObj spid="_x0000_s31955" name="公式" r:id="rId1" imgW="1803400" imgH="355600" progId="Equation.3">
                  <p:embed/>
                </p:oleObj>
              </mc:Choice>
              <mc:Fallback>
                <p:oleObj name="公式" r:id="rId1" imgW="1803400" imgH="3556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13" y="3468710"/>
                        <a:ext cx="4657725"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1.1 </a:t>
            </a:r>
            <a:r>
              <a:rPr lang="zh-CN" altLang="en-US" dirty="0">
                <a:solidFill>
                  <a:schemeClr val="tx1"/>
                </a:solidFill>
                <a:sym typeface="+mn-ea"/>
              </a:rPr>
              <a:t>引言</a:t>
            </a:r>
            <a:endParaRPr lang="zh-CN" altLang="en-US" dirty="0">
              <a:solidFill>
                <a:schemeClr val="tx1"/>
              </a:solidFill>
            </a:endParaRPr>
          </a:p>
        </p:txBody>
      </p:sp>
      <p:sp>
        <p:nvSpPr>
          <p:cNvPr id="3" name="内容占位符 2"/>
          <p:cNvSpPr>
            <a:spLocks noGrp="1"/>
          </p:cNvSpPr>
          <p:nvPr>
            <p:ph sz="quarter" idx="1"/>
          </p:nvPr>
        </p:nvSpPr>
        <p:spPr>
          <a:xfrm>
            <a:off x="914400" y="1447800"/>
            <a:ext cx="5634990" cy="5053330"/>
          </a:xfrm>
        </p:spPr>
        <p:txBody>
          <a:bodyPr>
            <a:normAutofit/>
          </a:bodyPr>
          <a:lstStyle/>
          <a:p>
            <a:pPr>
              <a:lnSpc>
                <a:spcPct val="150000"/>
              </a:lnSpc>
            </a:pPr>
            <a:r>
              <a:rPr lang="zh-CN" altLang="en-US" sz="2200" dirty="0"/>
              <a:t>在所有商品中，如何</a:t>
            </a:r>
            <a:r>
              <a:rPr lang="zh-CN" altLang="en-US" sz="2200" dirty="0">
                <a:solidFill>
                  <a:srgbClr val="FF0000"/>
                </a:solidFill>
              </a:rPr>
              <a:t>最快</a:t>
            </a:r>
            <a:r>
              <a:rPr lang="zh-CN" altLang="en-US" sz="2200" dirty="0"/>
              <a:t>找到</a:t>
            </a:r>
            <a:r>
              <a:rPr lang="zh-CN" altLang="en-US" sz="2200" dirty="0">
                <a:solidFill>
                  <a:srgbClr val="FF0000"/>
                </a:solidFill>
              </a:rPr>
              <a:t>符合“数据结构”关键词条件</a:t>
            </a:r>
            <a:r>
              <a:rPr lang="zh-CN" altLang="en-US" sz="2200" dirty="0"/>
              <a:t>，且</a:t>
            </a:r>
            <a:r>
              <a:rPr lang="zh-CN" altLang="en-US" sz="2200" dirty="0">
                <a:solidFill>
                  <a:srgbClr val="FF0000"/>
                </a:solidFill>
              </a:rPr>
              <a:t>按“综合推荐”排序</a:t>
            </a:r>
            <a:r>
              <a:rPr lang="zh-CN" altLang="en-US" sz="2200" dirty="0"/>
              <a:t>后的成绩</a:t>
            </a:r>
            <a:r>
              <a:rPr lang="zh-CN" altLang="en-US" sz="2200" dirty="0">
                <a:solidFill>
                  <a:srgbClr val="FF0000"/>
                </a:solidFill>
              </a:rPr>
              <a:t>前</a:t>
            </a:r>
            <a:r>
              <a:rPr lang="en-US" altLang="zh-CN" sz="2200" dirty="0">
                <a:solidFill>
                  <a:srgbClr val="FF0000"/>
                </a:solidFill>
              </a:rPr>
              <a:t>20</a:t>
            </a:r>
            <a:r>
              <a:rPr lang="zh-CN" altLang="en-US" sz="2200" dirty="0">
                <a:solidFill>
                  <a:srgbClr val="FF0000"/>
                </a:solidFill>
              </a:rPr>
              <a:t>条</a:t>
            </a:r>
            <a:r>
              <a:rPr lang="zh-CN" altLang="en-US" sz="2200" dirty="0">
                <a:solidFill>
                  <a:schemeClr val="tx1"/>
                </a:solidFill>
              </a:rPr>
              <a:t>记录</a:t>
            </a:r>
            <a:r>
              <a:rPr lang="zh-CN" altLang="en-US" sz="2200" dirty="0"/>
              <a:t>？</a:t>
            </a:r>
            <a:endParaRPr lang="zh-CN" altLang="en-US" sz="2200" dirty="0"/>
          </a:p>
          <a:p>
            <a:pPr>
              <a:lnSpc>
                <a:spcPct val="150000"/>
              </a:lnSpc>
            </a:pPr>
            <a:r>
              <a:rPr lang="zh-CN" altLang="en-US" sz="2400" dirty="0"/>
              <a:t>需要解决的问题：</a:t>
            </a:r>
            <a:endParaRPr lang="zh-CN" altLang="en-US" sz="2400" dirty="0"/>
          </a:p>
          <a:p>
            <a:pPr marL="777240" lvl="1" indent="-457200">
              <a:lnSpc>
                <a:spcPct val="150000"/>
              </a:lnSpc>
              <a:buAutoNum type="arabicPeriod"/>
            </a:pPr>
            <a:r>
              <a:rPr lang="zh-CN" altLang="en-US" sz="2200" dirty="0"/>
              <a:t>商品信息如何存储在计算机中；</a:t>
            </a:r>
            <a:endParaRPr lang="zh-CN" altLang="en-US" sz="2200" dirty="0"/>
          </a:p>
          <a:p>
            <a:pPr marL="777240" lvl="1" indent="-457200">
              <a:lnSpc>
                <a:spcPct val="150000"/>
              </a:lnSpc>
              <a:buAutoNum type="arabicPeriod"/>
            </a:pPr>
            <a:r>
              <a:rPr lang="zh-CN" altLang="en-US" sz="2200" dirty="0"/>
              <a:t>设计一系列的操作步骤找到满足条件的记录；</a:t>
            </a:r>
            <a:endParaRPr lang="zh-CN" altLang="en-US" sz="2200" dirty="0"/>
          </a:p>
          <a:p>
            <a:pPr marL="777240" lvl="1" indent="-457200">
              <a:lnSpc>
                <a:spcPct val="150000"/>
              </a:lnSpc>
              <a:buAutoNum type="arabicPeriod"/>
            </a:pPr>
            <a:r>
              <a:rPr lang="zh-CN" altLang="en-US" sz="2200" dirty="0"/>
              <a:t>这个方法效率如何？</a:t>
            </a:r>
            <a:endParaRPr lang="zh-CN" altLang="en-US" sz="2200" dirty="0"/>
          </a:p>
          <a:p>
            <a:pPr lvl="1">
              <a:lnSpc>
                <a:spcPct val="150000"/>
              </a:lnSpc>
            </a:pPr>
            <a:endParaRPr lang="en-US" altLang="zh-CN" sz="2215" dirty="0"/>
          </a:p>
          <a:p>
            <a:pPr>
              <a:lnSpc>
                <a:spcPct val="150000"/>
              </a:lnSpc>
            </a:pPr>
            <a:endParaRPr lang="en-US" altLang="zh-CN" sz="2400" dirty="0"/>
          </a:p>
          <a:p>
            <a:pPr marL="0" indent="0">
              <a:lnSpc>
                <a:spcPct val="150000"/>
              </a:lnSpc>
              <a:buNone/>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1"/>
          <a:stretch>
            <a:fillRect/>
          </a:stretch>
        </p:blipFill>
        <p:spPr>
          <a:xfrm>
            <a:off x="6549390" y="1413510"/>
            <a:ext cx="2349500" cy="5087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5"/>
          <p:cNvSpPr>
            <a:spLocks noChangeArrowheads="1"/>
          </p:cNvSpPr>
          <p:nvPr/>
        </p:nvSpPr>
        <p:spPr bwMode="auto">
          <a:xfrm>
            <a:off x="0" y="3468710"/>
            <a:ext cx="9144000" cy="0"/>
          </a:xfrm>
          <a:prstGeom prst="rect">
            <a:avLst/>
          </a:prstGeom>
          <a:noFill/>
          <a:ln w="9525">
            <a:noFill/>
            <a:miter lim="800000"/>
          </a:ln>
          <a:effectLst/>
        </p:spPr>
        <p:txBody>
          <a:bodyPr wrap="none" anchor="ctr">
            <a:spAutoFit/>
          </a:bodyPr>
          <a:lstStyle/>
          <a:p>
            <a:endParaRPr lang="zh-CN" altLang="en-US"/>
          </a:p>
        </p:txBody>
      </p:sp>
      <p:sp>
        <p:nvSpPr>
          <p:cNvPr id="8" name="Rectangle 3"/>
          <p:cNvSpPr txBox="1">
            <a:spLocks noChangeArrowheads="1"/>
          </p:cNvSpPr>
          <p:nvPr/>
        </p:nvSpPr>
        <p:spPr>
          <a:xfrm>
            <a:off x="649318" y="1428736"/>
            <a:ext cx="8280400" cy="4767263"/>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算法</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spcBef>
                <a:spcPts val="580"/>
              </a:spcBef>
              <a:buClr>
                <a:schemeClr val="accent1"/>
              </a:buClr>
              <a:buSzPct val="85000"/>
            </a:pP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int</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sum =0, n=100; </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spcBef>
                <a:spcPts val="580"/>
              </a:spcBef>
              <a:buClr>
                <a:schemeClr val="accent1"/>
              </a:buClr>
              <a:buSzPct val="85000"/>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for(</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=1;i&lt;=</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n;i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spcBef>
                <a:spcPts val="580"/>
              </a:spcBef>
              <a:buClr>
                <a:schemeClr val="accent1"/>
              </a:buClr>
              <a:buSzPct val="85000"/>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spcBef>
                <a:spcPts val="370"/>
              </a:spcBef>
              <a:buClr>
                <a:schemeClr val="accent2"/>
              </a:buClr>
              <a:buSzPct val="85000"/>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sum=</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sum+i</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spcBef>
                <a:spcPts val="370"/>
              </a:spcBef>
              <a:buClr>
                <a:schemeClr val="accent2"/>
              </a:buClr>
              <a:buSzPct val="85000"/>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spcBef>
                <a:spcPts val="370"/>
              </a:spcBef>
              <a:buClr>
                <a:schemeClr val="accent2"/>
              </a:buClr>
              <a:buSzPct val="85000"/>
            </a:pPr>
            <a:endParaRPr lang="en-US" altLang="zh-CN" sz="2600" dirty="0">
              <a:ea typeface="宋体" pitchFamily="2" charset="-122"/>
            </a:endParaRPr>
          </a:p>
          <a:p>
            <a:pPr marL="1005840" lvl="2" indent="-228600">
              <a:spcBef>
                <a:spcPts val="370"/>
              </a:spcBef>
              <a:buClr>
                <a:schemeClr val="accent2"/>
              </a:buClr>
              <a:buSzPct val="85000"/>
            </a:pPr>
            <a:r>
              <a:rPr lang="zh-CN" altLang="en-US" sz="2800" dirty="0"/>
              <a:t>总共执行？</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
        <p:nvSpPr>
          <p:cNvPr id="7" name="标题 1"/>
          <p:cNvSpPr txBox="1"/>
          <p:nvPr/>
        </p:nvSpPr>
        <p:spPr>
          <a:xfrm>
            <a:off x="914400" y="285728"/>
            <a:ext cx="7772400" cy="1143000"/>
          </a:xfrm>
          <a:prstGeom prst="rect">
            <a:avLst/>
          </a:prstGeom>
        </p:spPr>
        <p:txBody>
          <a:bodyPr bIns="91440" anchor="b" anchorCtr="0">
            <a:normAutofit/>
          </a:bodyPr>
          <a:lstStyle/>
          <a:p>
            <a:pPr lvl="0">
              <a:spcBef>
                <a:spcPct val="0"/>
              </a:spcBef>
              <a:defRPr/>
            </a:pPr>
            <a:r>
              <a:rPr lang="en-US" altLang="zh-CN" sz="4000" dirty="0"/>
              <a:t>1.3 </a:t>
            </a:r>
            <a:r>
              <a:rPr lang="zh-CN" altLang="en-US" sz="4000" dirty="0"/>
              <a:t>算法和算法分析</a:t>
            </a:r>
            <a:endParaRPr kumimoji="0" lang="zh-CN" alt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2" name="文本框 1"/>
          <p:cNvSpPr txBox="1"/>
          <p:nvPr/>
        </p:nvSpPr>
        <p:spPr>
          <a:xfrm>
            <a:off x="4952527" y="2416756"/>
            <a:ext cx="1674441" cy="400110"/>
          </a:xfrm>
          <a:prstGeom prst="rect">
            <a:avLst/>
          </a:prstGeom>
          <a:noFill/>
        </p:spPr>
        <p:txBody>
          <a:bodyPr wrap="square" rtlCol="0">
            <a:spAutoFit/>
          </a:bodyPr>
          <a:lstStyle/>
          <a:p>
            <a:r>
              <a:rPr lang="en-US" altLang="zh-CN" sz="2000" dirty="0"/>
              <a:t>//</a:t>
            </a:r>
            <a:r>
              <a:rPr lang="zh-CN" altLang="en-US" sz="2000" dirty="0"/>
              <a:t>执行</a:t>
            </a:r>
            <a:r>
              <a:rPr lang="en-US" altLang="zh-CN" sz="2000" dirty="0"/>
              <a:t>1</a:t>
            </a:r>
            <a:r>
              <a:rPr lang="zh-CN" altLang="en-US" sz="2000" dirty="0"/>
              <a:t>次</a:t>
            </a:r>
            <a:endParaRPr lang="zh-CN" altLang="en-US" sz="2000" dirty="0"/>
          </a:p>
        </p:txBody>
      </p:sp>
      <p:sp>
        <p:nvSpPr>
          <p:cNvPr id="3" name="文本框 2"/>
          <p:cNvSpPr txBox="1"/>
          <p:nvPr/>
        </p:nvSpPr>
        <p:spPr>
          <a:xfrm>
            <a:off x="4193702" y="2914708"/>
            <a:ext cx="1616148" cy="400110"/>
          </a:xfrm>
          <a:prstGeom prst="rect">
            <a:avLst/>
          </a:prstGeom>
          <a:noFill/>
        </p:spPr>
        <p:txBody>
          <a:bodyPr wrap="none" rtlCol="0">
            <a:spAutoFit/>
          </a:bodyPr>
          <a:lstStyle/>
          <a:p>
            <a:r>
              <a:rPr lang="en-US" altLang="zh-CN" sz="2000" dirty="0"/>
              <a:t>//</a:t>
            </a:r>
            <a:r>
              <a:rPr lang="zh-CN" altLang="en-US" sz="2000" dirty="0"/>
              <a:t>执行</a:t>
            </a:r>
            <a:r>
              <a:rPr lang="en-US" altLang="zh-CN" sz="2000" dirty="0"/>
              <a:t>n+1</a:t>
            </a:r>
            <a:r>
              <a:rPr lang="zh-CN" altLang="en-US" sz="2000" dirty="0"/>
              <a:t>次</a:t>
            </a:r>
            <a:endParaRPr lang="zh-CN" altLang="en-US" sz="2000" dirty="0"/>
          </a:p>
        </p:txBody>
      </p:sp>
      <p:sp>
        <p:nvSpPr>
          <p:cNvPr id="4" name="文本框 3"/>
          <p:cNvSpPr txBox="1"/>
          <p:nvPr/>
        </p:nvSpPr>
        <p:spPr>
          <a:xfrm>
            <a:off x="4193702" y="3861048"/>
            <a:ext cx="1327608" cy="400110"/>
          </a:xfrm>
          <a:prstGeom prst="rect">
            <a:avLst/>
          </a:prstGeom>
          <a:noFill/>
        </p:spPr>
        <p:txBody>
          <a:bodyPr wrap="none" rtlCol="0">
            <a:spAutoFit/>
          </a:bodyPr>
          <a:lstStyle/>
          <a:p>
            <a:r>
              <a:rPr lang="en-US" altLang="zh-CN" sz="2000" dirty="0"/>
              <a:t>//</a:t>
            </a:r>
            <a:r>
              <a:rPr lang="zh-CN" altLang="en-US" sz="2000" dirty="0"/>
              <a:t>执行</a:t>
            </a:r>
            <a:r>
              <a:rPr lang="en-US" altLang="zh-CN" sz="2000" dirty="0"/>
              <a:t>n</a:t>
            </a:r>
            <a:r>
              <a:rPr lang="zh-CN" altLang="en-US" sz="2000" dirty="0"/>
              <a:t>次</a:t>
            </a:r>
            <a:endParaRPr lang="zh-CN" altLang="en-US" sz="2000" dirty="0"/>
          </a:p>
        </p:txBody>
      </p:sp>
      <p:sp>
        <p:nvSpPr>
          <p:cNvPr id="5" name="文本框 4"/>
          <p:cNvSpPr txBox="1"/>
          <p:nvPr/>
        </p:nvSpPr>
        <p:spPr>
          <a:xfrm>
            <a:off x="3464259" y="5085184"/>
            <a:ext cx="963725" cy="400110"/>
          </a:xfrm>
          <a:prstGeom prst="rect">
            <a:avLst/>
          </a:prstGeom>
          <a:noFill/>
        </p:spPr>
        <p:txBody>
          <a:bodyPr wrap="none" rtlCol="0">
            <a:spAutoFit/>
          </a:bodyPr>
          <a:lstStyle/>
          <a:p>
            <a:r>
              <a:rPr lang="en-US" altLang="zh-CN" sz="2000" dirty="0"/>
              <a:t>2n+2</a:t>
            </a:r>
            <a:r>
              <a:rPr lang="zh-CN" altLang="en-US" sz="2000" dirty="0"/>
              <a:t>次</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5"/>
          <p:cNvSpPr>
            <a:spLocks noChangeArrowheads="1"/>
          </p:cNvSpPr>
          <p:nvPr/>
        </p:nvSpPr>
        <p:spPr bwMode="auto">
          <a:xfrm>
            <a:off x="0" y="3468710"/>
            <a:ext cx="9144000" cy="0"/>
          </a:xfrm>
          <a:prstGeom prst="rect">
            <a:avLst/>
          </a:prstGeom>
          <a:noFill/>
          <a:ln w="9525">
            <a:noFill/>
            <a:miter lim="800000"/>
          </a:ln>
          <a:effectLst/>
        </p:spPr>
        <p:txBody>
          <a:bodyPr wrap="none" anchor="ctr">
            <a:spAutoFit/>
          </a:bodyPr>
          <a:lstStyle/>
          <a:p>
            <a:endParaRPr lang="zh-CN" altLang="en-US"/>
          </a:p>
        </p:txBody>
      </p:sp>
      <p:sp>
        <p:nvSpPr>
          <p:cNvPr id="7" name="Rectangle 3"/>
          <p:cNvSpPr txBox="1">
            <a:spLocks noChangeArrowheads="1"/>
          </p:cNvSpPr>
          <p:nvPr/>
        </p:nvSpPr>
        <p:spPr>
          <a:xfrm>
            <a:off x="642910" y="1428736"/>
            <a:ext cx="8280400" cy="4767263"/>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indent="-274320">
              <a:spcBef>
                <a:spcPts val="580"/>
              </a:spcBef>
              <a:buClr>
                <a:schemeClr val="accent1"/>
              </a:buClr>
              <a:buSzPct val="85000"/>
            </a:pPr>
            <a:r>
              <a:rPr lang="zh-CN" altLang="en-US" sz="2600" dirty="0">
                <a:ea typeface="宋体" pitchFamily="2" charset="-122"/>
              </a:rPr>
              <a:t>算法</a:t>
            </a:r>
            <a:r>
              <a:rPr lang="en-US" altLang="zh-CN" sz="2600" dirty="0">
                <a:ea typeface="宋体" pitchFamily="2" charset="-122"/>
              </a:rPr>
              <a:t>2</a:t>
            </a:r>
            <a:r>
              <a:rPr lang="zh-CN" altLang="en-US" sz="2600" dirty="0">
                <a:ea typeface="宋体" pitchFamily="2" charset="-122"/>
              </a:rPr>
              <a:t>：</a:t>
            </a:r>
            <a:endParaRPr lang="en-US" altLang="zh-CN" sz="2600" dirty="0">
              <a:ea typeface="宋体" pitchFamily="2" charset="-122"/>
            </a:endParaRPr>
          </a:p>
          <a:p>
            <a:pPr marL="731520" lvl="1" indent="-274320">
              <a:spcBef>
                <a:spcPts val="580"/>
              </a:spcBef>
              <a:buClr>
                <a:schemeClr val="accent1"/>
              </a:buClr>
              <a:buSzPct val="85000"/>
            </a:pP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int</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sum=0, n=100; //</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执行</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次</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spcBef>
                <a:spcPts val="580"/>
              </a:spcBef>
              <a:buClr>
                <a:schemeClr val="accent1"/>
              </a:buClr>
              <a:buSzPct val="85000"/>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sum =(1+n)*n/2; //</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执行</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次</a:t>
            </a: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总共执行</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2</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次</a:t>
            </a: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5"/>
          <p:cNvSpPr>
            <a:spLocks noChangeArrowheads="1"/>
          </p:cNvSpPr>
          <p:nvPr/>
        </p:nvSpPr>
        <p:spPr bwMode="auto">
          <a:xfrm>
            <a:off x="0" y="3468710"/>
            <a:ext cx="9144000" cy="0"/>
          </a:xfrm>
          <a:prstGeom prst="rect">
            <a:avLst/>
          </a:prstGeom>
          <a:noFill/>
          <a:ln w="9525">
            <a:noFill/>
            <a:miter lim="800000"/>
          </a:ln>
          <a:effectLst/>
        </p:spPr>
        <p:txBody>
          <a:bodyPr wrap="none" anchor="ctr">
            <a:spAutoFit/>
          </a:bodyPr>
          <a:lstStyle/>
          <a:p>
            <a:endParaRPr lang="zh-CN" altLang="en-US"/>
          </a:p>
        </p:txBody>
      </p:sp>
      <p:sp>
        <p:nvSpPr>
          <p:cNvPr id="8" name="Rectangle 3"/>
          <p:cNvSpPr txBox="1">
            <a:spLocks noChangeArrowheads="1"/>
          </p:cNvSpPr>
          <p:nvPr/>
        </p:nvSpPr>
        <p:spPr>
          <a:xfrm>
            <a:off x="435004" y="1805009"/>
            <a:ext cx="8280400" cy="4767263"/>
          </a:xfrm>
          <a:prstGeom prst="rect">
            <a:avLst/>
          </a:prstGeom>
        </p:spPr>
        <p:txBody>
          <a:bodyPr vert="horz">
            <a:normAutofit/>
          </a:bodyPr>
          <a:lstStyle/>
          <a:p>
            <a:pPr marL="0" lvl="1">
              <a:lnSpc>
                <a:spcPct val="90000"/>
              </a:lnSpc>
              <a:spcBef>
                <a:spcPts val="580"/>
              </a:spcBef>
              <a:buClr>
                <a:schemeClr val="accent1"/>
              </a:buClr>
              <a:buSzPct val="85000"/>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算法</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3</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lnSpc>
                <a:spcPct val="90000"/>
              </a:lnSpc>
              <a:spcBef>
                <a:spcPts val="580"/>
              </a:spcBef>
              <a:buClr>
                <a:schemeClr val="accent1"/>
              </a:buClr>
              <a:buSzPct val="85000"/>
              <a:defRPr/>
            </a:pP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int</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j, sum =0, n=100;   //</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执行</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次</a:t>
            </a: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lnSpc>
                <a:spcPct val="90000"/>
              </a:lnSpc>
              <a:spcBef>
                <a:spcPts val="580"/>
              </a:spcBef>
              <a:buClr>
                <a:schemeClr val="accent1"/>
              </a:buClr>
              <a:buSzPct val="85000"/>
              <a:defRPr/>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for(</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=1;i&lt;=</a:t>
            </a:r>
            <a:r>
              <a:rPr kumimoji="0"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n;i</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lnSpc>
                <a:spcPct val="90000"/>
              </a:lnSpc>
              <a:spcBef>
                <a:spcPts val="580"/>
              </a:spcBef>
              <a:buClr>
                <a:schemeClr val="accent1"/>
              </a:buClr>
              <a:buSzPct val="85000"/>
              <a:defRPr/>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lnSpc>
                <a:spcPct val="90000"/>
              </a:lnSpc>
              <a:spcBef>
                <a:spcPts val="370"/>
              </a:spcBef>
              <a:buClr>
                <a:schemeClr val="accent2"/>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for(j=1;j&lt;=</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n;j</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lnSpc>
                <a:spcPct val="90000"/>
              </a:lnSpc>
              <a:spcBef>
                <a:spcPts val="370"/>
              </a:spcBef>
              <a:buClr>
                <a:schemeClr val="accent2"/>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lnSpc>
                <a:spcPct val="90000"/>
              </a:lnSpc>
              <a:spcBef>
                <a:spcPts val="370"/>
              </a:spcBef>
              <a:buClr>
                <a:schemeClr val="accent2"/>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sum=</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sum+j</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1005840" lvl="2" indent="-228600">
              <a:lnSpc>
                <a:spcPct val="90000"/>
              </a:lnSpc>
              <a:spcBef>
                <a:spcPts val="370"/>
              </a:spcBef>
              <a:buClr>
                <a:schemeClr val="accent2"/>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731520" lvl="1" indent="-274320">
              <a:lnSpc>
                <a:spcPct val="90000"/>
              </a:lnSpc>
              <a:spcBef>
                <a:spcPts val="580"/>
              </a:spcBef>
              <a:buClr>
                <a:schemeClr val="accent1"/>
              </a:buClr>
              <a:buSzPct val="85000"/>
              <a:defRPr/>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90000"/>
              </a:lnSpc>
              <a:spcBef>
                <a:spcPts val="580"/>
              </a:spcBef>
              <a:spcAft>
                <a:spcPts val="0"/>
              </a:spcAft>
              <a:buClr>
                <a:schemeClr val="accent1"/>
              </a:buClr>
              <a:buSzPct val="85000"/>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总：</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
        <p:nvSpPr>
          <p:cNvPr id="3" name="文本框 2"/>
          <p:cNvSpPr txBox="1"/>
          <p:nvPr/>
        </p:nvSpPr>
        <p:spPr>
          <a:xfrm>
            <a:off x="4063860" y="2822379"/>
            <a:ext cx="1616148" cy="400110"/>
          </a:xfrm>
          <a:prstGeom prst="rect">
            <a:avLst/>
          </a:prstGeom>
          <a:noFill/>
        </p:spPr>
        <p:txBody>
          <a:bodyPr wrap="none" rtlCol="0">
            <a:spAutoFit/>
          </a:bodyPr>
          <a:lstStyle/>
          <a:p>
            <a:r>
              <a:rPr lang="en-US" altLang="zh-CN" sz="2000" dirty="0"/>
              <a:t>//</a:t>
            </a:r>
            <a:r>
              <a:rPr lang="zh-CN" altLang="en-US" sz="2000" dirty="0"/>
              <a:t>执行</a:t>
            </a:r>
            <a:r>
              <a:rPr lang="en-US" altLang="zh-CN" sz="2000" dirty="0"/>
              <a:t>n+1</a:t>
            </a:r>
            <a:r>
              <a:rPr lang="zh-CN" altLang="en-US" sz="2000" dirty="0"/>
              <a:t>次</a:t>
            </a:r>
            <a:endParaRPr lang="zh-CN" altLang="en-US" sz="2000" dirty="0"/>
          </a:p>
        </p:txBody>
      </p:sp>
      <p:sp>
        <p:nvSpPr>
          <p:cNvPr id="4" name="矩形 3"/>
          <p:cNvSpPr/>
          <p:nvPr/>
        </p:nvSpPr>
        <p:spPr>
          <a:xfrm>
            <a:off x="5136515" y="3469005"/>
            <a:ext cx="2759075" cy="398780"/>
          </a:xfrm>
          <a:prstGeom prst="rect">
            <a:avLst/>
          </a:prstGeom>
        </p:spPr>
        <p:txBody>
          <a:bodyPr wrap="square">
            <a:spAutoFit/>
          </a:bodyPr>
          <a:lstStyle/>
          <a:p>
            <a:r>
              <a:rPr lang="zh-CN" altLang="en-US" sz="2000" dirty="0"/>
              <a:t>执行（</a:t>
            </a:r>
            <a:r>
              <a:rPr lang="en-US" altLang="zh-CN" sz="2000" dirty="0"/>
              <a:t>n+1</a:t>
            </a:r>
            <a:r>
              <a:rPr lang="zh-CN" altLang="en-US" sz="2000" dirty="0"/>
              <a:t>）*</a:t>
            </a:r>
            <a:r>
              <a:rPr lang="en-US" altLang="zh-CN" sz="2000" dirty="0"/>
              <a:t>n</a:t>
            </a:r>
            <a:r>
              <a:rPr lang="zh-CN" altLang="en-US" sz="2000" dirty="0"/>
              <a:t>次</a:t>
            </a:r>
            <a:endParaRPr lang="zh-CN" altLang="en-US" sz="2000" dirty="0"/>
          </a:p>
        </p:txBody>
      </p:sp>
      <p:sp>
        <p:nvSpPr>
          <p:cNvPr id="5" name="矩形 4"/>
          <p:cNvSpPr/>
          <p:nvPr/>
        </p:nvSpPr>
        <p:spPr>
          <a:xfrm>
            <a:off x="5199638" y="4265486"/>
            <a:ext cx="2089996" cy="376642"/>
          </a:xfrm>
          <a:prstGeom prst="rect">
            <a:avLst/>
          </a:prstGeom>
        </p:spPr>
        <p:txBody>
          <a:bodyPr wrap="none">
            <a:spAutoFit/>
          </a:bodyPr>
          <a:lstStyle/>
          <a:p>
            <a:pPr marL="1005840" lvl="2" indent="-228600">
              <a:lnSpc>
                <a:spcPct val="90000"/>
              </a:lnSpc>
              <a:spcBef>
                <a:spcPts val="370"/>
              </a:spcBef>
              <a:buClr>
                <a:schemeClr val="accent2"/>
              </a:buClr>
              <a:buSzPct val="85000"/>
              <a:defRPr/>
            </a:pPr>
            <a:r>
              <a:rPr lang="zh-CN" altLang="en-US" sz="2000" dirty="0"/>
              <a:t>执行</a:t>
            </a:r>
            <a:r>
              <a:rPr lang="en-US" altLang="zh-CN" sz="2000" dirty="0"/>
              <a:t>n*n</a:t>
            </a:r>
            <a:r>
              <a:rPr lang="zh-CN" altLang="en-US" sz="2000" dirty="0"/>
              <a:t>次</a:t>
            </a:r>
            <a:endParaRPr lang="zh-CN" altLang="en-US" sz="2000" dirty="0"/>
          </a:p>
        </p:txBody>
      </p:sp>
      <p:sp>
        <p:nvSpPr>
          <p:cNvPr id="7" name="矩形 6"/>
          <p:cNvSpPr/>
          <p:nvPr/>
        </p:nvSpPr>
        <p:spPr>
          <a:xfrm>
            <a:off x="1259632" y="5851941"/>
            <a:ext cx="4652236" cy="461665"/>
          </a:xfrm>
          <a:prstGeom prst="rect">
            <a:avLst/>
          </a:prstGeom>
        </p:spPr>
        <p:txBody>
          <a:bodyPr wrap="none">
            <a:spAutoFit/>
          </a:bodyPr>
          <a:lstStyle/>
          <a:p>
            <a:r>
              <a:rPr lang="en-US" altLang="zh-CN" sz="2400" dirty="0"/>
              <a:t>1+n+1+</a:t>
            </a:r>
            <a:r>
              <a:rPr lang="zh-CN" altLang="en-US" sz="2400" dirty="0"/>
              <a:t>（</a:t>
            </a:r>
            <a:r>
              <a:rPr lang="en-US" altLang="zh-CN" sz="2400" dirty="0"/>
              <a:t>n+1</a:t>
            </a:r>
            <a:r>
              <a:rPr lang="zh-CN" altLang="en-US" sz="2400" dirty="0"/>
              <a:t>）*</a:t>
            </a:r>
            <a:r>
              <a:rPr lang="en-US" altLang="zh-CN" sz="2400" dirty="0" err="1"/>
              <a:t>n+n</a:t>
            </a:r>
            <a:r>
              <a:rPr lang="en-US" altLang="zh-CN" sz="2400" dirty="0"/>
              <a:t>*n=2n</a:t>
            </a:r>
            <a:r>
              <a:rPr lang="en-US" altLang="zh-CN" sz="2400" baseline="30000" dirty="0"/>
              <a:t>2</a:t>
            </a:r>
            <a:r>
              <a:rPr lang="en-US" altLang="zh-CN" sz="2400" dirty="0"/>
              <a:t>+2n+2</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5"/>
          <p:cNvSpPr>
            <a:spLocks noChangeArrowheads="1"/>
          </p:cNvSpPr>
          <p:nvPr/>
        </p:nvSpPr>
        <p:spPr bwMode="auto">
          <a:xfrm>
            <a:off x="0" y="3468710"/>
            <a:ext cx="9144000" cy="0"/>
          </a:xfrm>
          <a:prstGeom prst="rect">
            <a:avLst/>
          </a:prstGeom>
          <a:noFill/>
          <a:ln w="9525">
            <a:noFill/>
            <a:miter lim="800000"/>
          </a:ln>
          <a:effectLst/>
        </p:spPr>
        <p:txBody>
          <a:bodyPr wrap="none" anchor="ctr">
            <a:spAutoFit/>
          </a:bodyPr>
          <a:lstStyle/>
          <a:p>
            <a:endParaRPr lang="zh-CN" altLang="en-US"/>
          </a:p>
        </p:txBody>
      </p:sp>
      <p:sp>
        <p:nvSpPr>
          <p:cNvPr id="8" name="Rectangle 3"/>
          <p:cNvSpPr txBox="1">
            <a:spLocks noChangeArrowheads="1"/>
          </p:cNvSpPr>
          <p:nvPr/>
        </p:nvSpPr>
        <p:spPr>
          <a:xfrm>
            <a:off x="460404" y="1657054"/>
            <a:ext cx="8280400" cy="4767263"/>
          </a:xfrm>
          <a:prstGeom prst="rect">
            <a:avLst/>
          </a:prstGeom>
        </p:spPr>
        <p:txBody>
          <a:bodyPr vert="horz">
            <a:normAutofit/>
          </a:bodyPr>
          <a:lstStyle/>
          <a:p>
            <a:pPr>
              <a:lnSpc>
                <a:spcPct val="150000"/>
              </a:lnSpc>
            </a:pPr>
            <a:r>
              <a:rPr lang="zh-CN" altLang="en-US" sz="2800" dirty="0">
                <a:ea typeface="宋体" pitchFamily="2" charset="-122"/>
              </a:rPr>
              <a:t>对于问题输入规模</a:t>
            </a:r>
            <a:r>
              <a:rPr lang="en-US" altLang="zh-CN" sz="2800" dirty="0">
                <a:ea typeface="宋体" pitchFamily="2" charset="-122"/>
              </a:rPr>
              <a:t>n</a:t>
            </a:r>
            <a:endParaRPr lang="en-US" altLang="zh-CN" sz="2800" dirty="0">
              <a:ea typeface="宋体" pitchFamily="2" charset="-122"/>
            </a:endParaRPr>
          </a:p>
          <a:p>
            <a:pPr>
              <a:lnSpc>
                <a:spcPct val="150000"/>
              </a:lnSpc>
            </a:pPr>
            <a:r>
              <a:rPr lang="zh-CN" altLang="en-US" sz="2800" dirty="0">
                <a:ea typeface="宋体" pitchFamily="2" charset="-122"/>
              </a:rPr>
              <a:t>三种算法执行的次数为：</a:t>
            </a:r>
            <a:endParaRPr lang="zh-CN" altLang="en-US" sz="2800" dirty="0">
              <a:ea typeface="宋体" pitchFamily="2" charset="-122"/>
            </a:endParaRPr>
          </a:p>
          <a:p>
            <a:pPr lvl="1">
              <a:lnSpc>
                <a:spcPct val="150000"/>
              </a:lnSpc>
            </a:pPr>
            <a:r>
              <a:rPr lang="en-US" altLang="zh-CN" sz="2800" dirty="0">
                <a:ea typeface="宋体" pitchFamily="2" charset="-122"/>
              </a:rPr>
              <a:t>2n+2</a:t>
            </a:r>
            <a:endParaRPr lang="en-US" altLang="zh-CN" sz="2800" dirty="0">
              <a:ea typeface="宋体" pitchFamily="2" charset="-122"/>
            </a:endParaRPr>
          </a:p>
          <a:p>
            <a:pPr lvl="1">
              <a:lnSpc>
                <a:spcPct val="150000"/>
              </a:lnSpc>
            </a:pPr>
            <a:r>
              <a:rPr lang="en-US" altLang="zh-CN" sz="2800" dirty="0">
                <a:ea typeface="宋体" pitchFamily="2" charset="-122"/>
              </a:rPr>
              <a:t>2</a:t>
            </a:r>
            <a:endParaRPr lang="en-US" altLang="zh-CN" sz="2800" dirty="0">
              <a:ea typeface="宋体" pitchFamily="2" charset="-122"/>
            </a:endParaRPr>
          </a:p>
          <a:p>
            <a:pPr lvl="1">
              <a:lnSpc>
                <a:spcPct val="150000"/>
              </a:lnSpc>
            </a:pPr>
            <a:r>
              <a:rPr lang="en-US" altLang="zh-CN" sz="2800" dirty="0">
                <a:ea typeface="宋体" pitchFamily="2" charset="-122"/>
              </a:rPr>
              <a:t>2n</a:t>
            </a:r>
            <a:r>
              <a:rPr lang="en-US" altLang="zh-CN" sz="2800" baseline="30000" dirty="0">
                <a:ea typeface="宋体" pitchFamily="2" charset="-122"/>
              </a:rPr>
              <a:t>2</a:t>
            </a:r>
            <a:r>
              <a:rPr lang="en-US" altLang="zh-CN" sz="2800" dirty="0">
                <a:ea typeface="宋体" pitchFamily="2" charset="-122"/>
              </a:rPr>
              <a:t>+2n+2</a:t>
            </a:r>
            <a:endParaRPr lang="en-US" altLang="zh-CN" sz="2800" dirty="0">
              <a:ea typeface="宋体" pitchFamily="2" charset="-122"/>
            </a:endParaRPr>
          </a:p>
          <a:p>
            <a:pPr marL="274320" marR="0" lvl="0" indent="-274320" algn="l" defTabSz="914400" rtl="0" eaLnBrk="1" fontAlgn="auto" latinLnBrk="0" hangingPunct="1">
              <a:lnSpc>
                <a:spcPct val="9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5"/>
          <p:cNvSpPr>
            <a:spLocks noChangeArrowheads="1"/>
          </p:cNvSpPr>
          <p:nvPr/>
        </p:nvSpPr>
        <p:spPr bwMode="auto">
          <a:xfrm>
            <a:off x="0" y="3468710"/>
            <a:ext cx="9144000" cy="0"/>
          </a:xfrm>
          <a:prstGeom prst="rect">
            <a:avLst/>
          </a:prstGeom>
          <a:noFill/>
          <a:ln w="9525">
            <a:noFill/>
            <a:miter lim="800000"/>
          </a:ln>
          <a:effectLst/>
        </p:spPr>
        <p:txBody>
          <a:bodyPr wrap="none" anchor="ctr">
            <a:spAutoFit/>
          </a:bodyPr>
          <a:lstStyle/>
          <a:p>
            <a:endParaRPr lang="zh-CN" altLang="en-US"/>
          </a:p>
        </p:txBody>
      </p:sp>
      <p:sp>
        <p:nvSpPr>
          <p:cNvPr id="9" name="Rectangle 3"/>
          <p:cNvSpPr txBox="1">
            <a:spLocks noChangeArrowheads="1"/>
          </p:cNvSpPr>
          <p:nvPr/>
        </p:nvSpPr>
        <p:spPr>
          <a:xfrm>
            <a:off x="460375" y="1613644"/>
            <a:ext cx="7913693" cy="1079500"/>
          </a:xfrm>
          <a:prstGeom prst="rect">
            <a:avLst/>
          </a:prstGeom>
        </p:spPr>
        <p:txBody>
          <a:bodyPr vert="horz">
            <a:noAutofit/>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通常一个算法不一定会在所有情况下都优于或者次于另一个算法。</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graphicFrame>
        <p:nvGraphicFramePr>
          <p:cNvPr id="10" name="Group 52"/>
          <p:cNvGraphicFramePr>
            <a:graphicFrameLocks noGrp="1"/>
          </p:cNvGraphicFramePr>
          <p:nvPr>
            <p:ph sz="half" idx="4294967295"/>
          </p:nvPr>
        </p:nvGraphicFramePr>
        <p:xfrm>
          <a:off x="755650" y="3000372"/>
          <a:ext cx="6602432" cy="3191829"/>
        </p:xfrm>
        <a:graphic>
          <a:graphicData uri="http://schemas.openxmlformats.org/drawingml/2006/table">
            <a:tbl>
              <a:tblPr/>
              <a:tblGrid>
                <a:gridCol w="1244582"/>
                <a:gridCol w="1428760"/>
                <a:gridCol w="1285884"/>
                <a:gridCol w="1428760"/>
                <a:gridCol w="1214446"/>
              </a:tblGrid>
              <a:tr h="180975">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zh-CN" altLang="en-US" sz="2000" b="0" i="0" u="none" strike="noStrike" cap="none" normalizeH="0" baseline="0" dirty="0">
                          <a:ln>
                            <a:noFill/>
                          </a:ln>
                          <a:solidFill>
                            <a:schemeClr val="tx1"/>
                          </a:solidFill>
                          <a:effectLst/>
                          <a:latin typeface="Times New Roman" panose="02020503050405090304" pitchFamily="18" charset="0"/>
                          <a:ea typeface="宋体" pitchFamily="2" charset="-122"/>
                        </a:rPr>
                        <a:t>次数</a:t>
                      </a:r>
                      <a:endParaRPr kumimoji="0" lang="zh-CN" altLang="en-US"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2n+3</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2n</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3n+1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3n</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n=1</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5</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4</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n=2</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7</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4</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7</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6</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n=3</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9</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6</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9</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7213">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n=10</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23</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30</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n=100</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203</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301</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300</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TextBox 10"/>
          <p:cNvSpPr txBox="1"/>
          <p:nvPr/>
        </p:nvSpPr>
        <p:spPr>
          <a:xfrm>
            <a:off x="7787005" y="3429000"/>
            <a:ext cx="774700" cy="368300"/>
          </a:xfrm>
          <a:prstGeom prst="rect">
            <a:avLst/>
          </a:prstGeom>
          <a:noFill/>
        </p:spPr>
        <p:txBody>
          <a:bodyPr wrap="square" rtlCol="0">
            <a:spAutoFit/>
          </a:bodyPr>
          <a:lstStyle/>
          <a:p>
            <a:r>
              <a:rPr lang="en-US" altLang="zh-CN" dirty="0">
                <a:solidFill>
                  <a:srgbClr val="FF0000"/>
                </a:solidFill>
              </a:rPr>
              <a:t>5&gt;4</a:t>
            </a:r>
            <a:endParaRPr lang="zh-CN" altLang="en-US" dirty="0">
              <a:solidFill>
                <a:srgbClr val="FF0000"/>
              </a:solidFill>
            </a:endParaRPr>
          </a:p>
        </p:txBody>
      </p:sp>
      <p:sp>
        <p:nvSpPr>
          <p:cNvPr id="13" name="TextBox 12"/>
          <p:cNvSpPr txBox="1"/>
          <p:nvPr/>
        </p:nvSpPr>
        <p:spPr>
          <a:xfrm>
            <a:off x="7483475" y="5774055"/>
            <a:ext cx="1407160" cy="368300"/>
          </a:xfrm>
          <a:prstGeom prst="rect">
            <a:avLst/>
          </a:prstGeom>
          <a:noFill/>
        </p:spPr>
        <p:txBody>
          <a:bodyPr wrap="square" rtlCol="0">
            <a:spAutoFit/>
          </a:bodyPr>
          <a:lstStyle/>
          <a:p>
            <a:r>
              <a:rPr lang="en-US" altLang="zh-CN" dirty="0">
                <a:solidFill>
                  <a:srgbClr val="FF0000"/>
                </a:solidFill>
              </a:rPr>
              <a:t>203&lt;301</a:t>
            </a:r>
            <a:endParaRPr lang="zh-CN" altLang="en-US"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7" name="Group 4"/>
          <p:cNvGraphicFramePr>
            <a:graphicFrameLocks noGrp="1"/>
          </p:cNvGraphicFramePr>
          <p:nvPr>
            <p:ph idx="1"/>
          </p:nvPr>
        </p:nvGraphicFramePr>
        <p:xfrm>
          <a:off x="1017758" y="2204864"/>
          <a:ext cx="6157930" cy="3419631"/>
        </p:xfrm>
        <a:graphic>
          <a:graphicData uri="http://schemas.openxmlformats.org/drawingml/2006/table">
            <a:tbl>
              <a:tblPr/>
              <a:tblGrid>
                <a:gridCol w="1148996"/>
                <a:gridCol w="1155908"/>
                <a:gridCol w="1155908"/>
                <a:gridCol w="1618271"/>
                <a:gridCol w="1078847"/>
              </a:tblGrid>
              <a:tr h="585305">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zh-CN" altLang="en-US" sz="2000" b="0" i="0" u="none" strike="noStrike" cap="none" normalizeH="0" baseline="0" dirty="0">
                          <a:ln>
                            <a:noFill/>
                          </a:ln>
                          <a:solidFill>
                            <a:schemeClr val="tx1"/>
                          </a:solidFill>
                          <a:effectLst/>
                          <a:latin typeface="Times New Roman" panose="02020503050405090304" pitchFamily="18" charset="0"/>
                          <a:ea typeface="宋体" pitchFamily="2" charset="-122"/>
                        </a:rPr>
                        <a:t>次数</a:t>
                      </a:r>
                      <a:endParaRPr kumimoji="0" lang="zh-CN" altLang="en-US"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4n+8</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n</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2n</a:t>
                      </a:r>
                      <a:r>
                        <a:rPr kumimoji="0" lang="en-US" altLang="zh-CN" sz="2000" b="0" i="0" u="none" strike="noStrike" cap="none" normalizeH="0" baseline="30000">
                          <a:ln>
                            <a:noFill/>
                          </a:ln>
                          <a:solidFill>
                            <a:schemeClr val="tx1"/>
                          </a:solidFill>
                          <a:effectLst/>
                          <a:latin typeface="Times New Roman" panose="02020503050405090304" pitchFamily="18" charset="0"/>
                          <a:ea typeface="宋体" pitchFamily="2" charset="-122"/>
                        </a:rPr>
                        <a:t>2</a:t>
                      </a: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a:t>
                      </a:r>
                      <a:r>
                        <a:rPr kumimoji="0" lang="en-US" altLang="zh-CN" sz="2000" b="0" i="0" u="none" strike="noStrike" cap="none" normalizeH="0" baseline="30000">
                          <a:ln>
                            <a:noFill/>
                          </a:ln>
                          <a:solidFill>
                            <a:schemeClr val="tx1"/>
                          </a:solidFill>
                          <a:effectLst/>
                          <a:latin typeface="Times New Roman" panose="02020503050405090304" pitchFamily="18" charset="0"/>
                          <a:ea typeface="宋体" pitchFamily="2" charset="-122"/>
                        </a:rPr>
                        <a:t>2</a:t>
                      </a:r>
                      <a:endParaRPr kumimoji="0" lang="en-US" altLang="zh-CN" sz="2000" b="0" i="0" u="none" strike="noStrike" cap="none" normalizeH="0" baseline="3000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185">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12</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161">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n=2</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16</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9</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4</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3208">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n=3</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19</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9</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161">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n=10</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48</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100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6611">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n=100</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408</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100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20001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10000</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TextBox 4"/>
          <p:cNvSpPr txBox="1"/>
          <p:nvPr/>
        </p:nvSpPr>
        <p:spPr>
          <a:xfrm>
            <a:off x="7390130" y="2916555"/>
            <a:ext cx="1214755" cy="368300"/>
          </a:xfrm>
          <a:prstGeom prst="rect">
            <a:avLst/>
          </a:prstGeom>
          <a:noFill/>
        </p:spPr>
        <p:txBody>
          <a:bodyPr wrap="square" rtlCol="0">
            <a:spAutoFit/>
          </a:bodyPr>
          <a:lstStyle/>
          <a:p>
            <a:r>
              <a:rPr lang="en-US" altLang="zh-CN" dirty="0">
                <a:solidFill>
                  <a:srgbClr val="FF0000"/>
                </a:solidFill>
              </a:rPr>
              <a:t>12&gt;3</a:t>
            </a:r>
            <a:endParaRPr lang="zh-CN" altLang="en-US" dirty="0">
              <a:solidFill>
                <a:srgbClr val="FF0000"/>
              </a:solidFill>
            </a:endParaRPr>
          </a:p>
        </p:txBody>
      </p:sp>
      <p:sp>
        <p:nvSpPr>
          <p:cNvPr id="6" name="TextBox 5"/>
          <p:cNvSpPr txBox="1"/>
          <p:nvPr/>
        </p:nvSpPr>
        <p:spPr>
          <a:xfrm>
            <a:off x="7318375" y="4929505"/>
            <a:ext cx="1664970" cy="368300"/>
          </a:xfrm>
          <a:prstGeom prst="rect">
            <a:avLst/>
          </a:prstGeom>
          <a:noFill/>
        </p:spPr>
        <p:txBody>
          <a:bodyPr wrap="square" rtlCol="0">
            <a:spAutoFit/>
          </a:bodyPr>
          <a:lstStyle/>
          <a:p>
            <a:r>
              <a:rPr lang="en-US" altLang="zh-CN" dirty="0">
                <a:solidFill>
                  <a:srgbClr val="FF0000"/>
                </a:solidFill>
              </a:rPr>
              <a:t>408&lt;20001</a:t>
            </a:r>
            <a:endParaRPr lang="zh-CN" altLang="en-US"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6" name="Group 52"/>
          <p:cNvGraphicFramePr>
            <a:graphicFrameLocks noGrp="1"/>
          </p:cNvGraphicFramePr>
          <p:nvPr>
            <p:ph idx="1"/>
          </p:nvPr>
        </p:nvGraphicFramePr>
        <p:xfrm>
          <a:off x="1071538" y="2162198"/>
          <a:ext cx="6624637" cy="3124190"/>
        </p:xfrm>
        <a:graphic>
          <a:graphicData uri="http://schemas.openxmlformats.org/drawingml/2006/table">
            <a:tbl>
              <a:tblPr/>
              <a:tblGrid>
                <a:gridCol w="1655762"/>
                <a:gridCol w="1655763"/>
                <a:gridCol w="1585912"/>
                <a:gridCol w="1727200"/>
              </a:tblGrid>
              <a:tr h="650933">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zh-CN" altLang="en-US" sz="2000" b="0" i="0" u="none" strike="noStrike" cap="none" normalizeH="0" baseline="0" dirty="0">
                          <a:ln>
                            <a:noFill/>
                          </a:ln>
                          <a:solidFill>
                            <a:schemeClr val="tx1"/>
                          </a:solidFill>
                          <a:effectLst/>
                          <a:latin typeface="Times New Roman" panose="02020503050405090304" pitchFamily="18" charset="0"/>
                          <a:ea typeface="宋体" pitchFamily="2" charset="-122"/>
                        </a:rPr>
                        <a:t>次数</a:t>
                      </a:r>
                      <a:endParaRPr kumimoji="0" lang="zh-CN" altLang="en-US"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2n</a:t>
                      </a:r>
                      <a:r>
                        <a:rPr kumimoji="0" lang="en-US" altLang="zh-CN" sz="2000" b="0" i="0" u="none" strike="noStrike" cap="none" normalizeH="0" baseline="30000">
                          <a:ln>
                            <a:noFill/>
                          </a:ln>
                          <a:solidFill>
                            <a:schemeClr val="tx1"/>
                          </a:solidFill>
                          <a:effectLst/>
                          <a:latin typeface="Times New Roman" panose="02020503050405090304" pitchFamily="18" charset="0"/>
                          <a:ea typeface="宋体" pitchFamily="2" charset="-122"/>
                        </a:rPr>
                        <a:t>2</a:t>
                      </a:r>
                      <a:endParaRPr kumimoji="0" lang="en-US" altLang="zh-CN" sz="2000" b="0" i="0" u="none" strike="noStrike" cap="none" normalizeH="0" baseline="3000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3n+1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2n</a:t>
                      </a:r>
                      <a:r>
                        <a:rPr kumimoji="0" lang="en-US" altLang="zh-CN" sz="2000" b="0" i="0" u="none" strike="noStrike" cap="none" normalizeH="0" baseline="30000">
                          <a:ln>
                            <a:noFill/>
                          </a:ln>
                          <a:solidFill>
                            <a:schemeClr val="tx1"/>
                          </a:solidFill>
                          <a:effectLst/>
                          <a:latin typeface="Times New Roman" panose="02020503050405090304" pitchFamily="18" charset="0"/>
                          <a:ea typeface="宋体" pitchFamily="2" charset="-122"/>
                        </a:rPr>
                        <a:t>2</a:t>
                      </a: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+3n+1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6604">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4</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6</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7197">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n=2</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7</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15</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7197">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n=5</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50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16</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66</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7197">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n=10</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31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231</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5062">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n=100</a:t>
                      </a:r>
                      <a:endParaRPr kumimoji="0" lang="zh-CN" altLang="en-US"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20000</a:t>
                      </a:r>
                      <a:endParaRPr kumimoji="0"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301</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66CC"/>
                        </a:buClr>
                        <a:buSzTx/>
                        <a:buFontTx/>
                        <a:buNone/>
                      </a:pPr>
                      <a:r>
                        <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20301</a:t>
                      </a:r>
                      <a:endParaRPr kumimoji="0"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9" name="组合 8"/>
          <p:cNvGrpSpPr/>
          <p:nvPr/>
        </p:nvGrpSpPr>
        <p:grpSpPr>
          <a:xfrm>
            <a:off x="3779912" y="5013176"/>
            <a:ext cx="3356446" cy="1593468"/>
            <a:chOff x="3779912" y="5013176"/>
            <a:chExt cx="3356446" cy="1593468"/>
          </a:xfrm>
        </p:grpSpPr>
        <p:cxnSp>
          <p:nvCxnSpPr>
            <p:cNvPr id="4" name="直接箭头连接符 3"/>
            <p:cNvCxnSpPr/>
            <p:nvPr/>
          </p:nvCxnSpPr>
          <p:spPr>
            <a:xfrm flipH="1" flipV="1">
              <a:off x="3779912" y="5085184"/>
              <a:ext cx="864096"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4788024" y="5013176"/>
              <a:ext cx="1584176" cy="1368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32040" y="6237312"/>
              <a:ext cx="2204318" cy="369332"/>
            </a:xfrm>
            <a:prstGeom prst="rect">
              <a:avLst/>
            </a:prstGeom>
            <a:noFill/>
          </p:spPr>
          <p:txBody>
            <a:bodyPr wrap="square" rtlCol="0">
              <a:spAutoFit/>
            </a:bodyPr>
            <a:lstStyle/>
            <a:p>
              <a:r>
                <a:rPr lang="en-US" altLang="zh-CN" dirty="0"/>
                <a:t>n</a:t>
              </a:r>
              <a:r>
                <a:rPr lang="zh-CN" altLang="en-US" dirty="0"/>
                <a:t>越大，差异越小</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28"/>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Rectangle 3"/>
          <p:cNvSpPr txBox="1">
            <a:spLocks noChangeArrowheads="1"/>
          </p:cNvSpPr>
          <p:nvPr/>
        </p:nvSpPr>
        <p:spPr>
          <a:xfrm>
            <a:off x="395288" y="1662133"/>
            <a:ext cx="8280400" cy="4767263"/>
          </a:xfrm>
          <a:prstGeom prst="rect">
            <a:avLst/>
          </a:prstGeom>
        </p:spPr>
        <p:txBody>
          <a:bodyPr vert="horz">
            <a:normAutofit fontScale="92500" lnSpcReduction="10000"/>
          </a:bodyPr>
          <a:lstStyle/>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2</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、时间复杂度</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想知道</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T(n)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变化规律</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若有某个辅助函数</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f(n),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使得当</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趋近于无穷大时，</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T(n)/f(n)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的极限值为不等于零的常数，则称</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f(n)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是</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T(n)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的同数量级函数（记作</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T(n)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Ｏ</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f(n)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，称</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O(</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f(n)</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为算法的</a:t>
            </a:r>
            <a:r>
              <a:rPr kumimoji="0" lang="zh-CN" altLang="en-US" sz="2400" b="0" i="0" u="none" strike="noStrike" kern="1200" cap="none" spc="0" normalizeH="0" baseline="0" noProof="0" dirty="0">
                <a:ln>
                  <a:noFill/>
                </a:ln>
                <a:solidFill>
                  <a:srgbClr val="FF0000"/>
                </a:solidFill>
                <a:effectLst/>
                <a:uLnTx/>
                <a:uFillTx/>
                <a:latin typeface="+mn-lt"/>
                <a:ea typeface="宋体" pitchFamily="2" charset="-122"/>
                <a:cs typeface="+mn-cs"/>
              </a:rPr>
              <a:t>渐近时间复杂度</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，简称</a:t>
            </a:r>
            <a:r>
              <a:rPr kumimoji="0" lang="zh-CN" altLang="en-US" sz="2400" b="0" i="0" u="none" strike="noStrike" kern="1200" cap="none" spc="0" normalizeH="0" baseline="0" noProof="0" dirty="0">
                <a:ln>
                  <a:noFill/>
                </a:ln>
                <a:solidFill>
                  <a:srgbClr val="FF0000"/>
                </a:solidFill>
                <a:effectLst/>
                <a:uLnTx/>
                <a:uFillTx/>
                <a:latin typeface="+mn-lt"/>
                <a:ea typeface="宋体" pitchFamily="2" charset="-122"/>
                <a:cs typeface="+mn-cs"/>
              </a:rPr>
              <a:t>时间复杂度</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rPr>
              <a:t>例如，若</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T(n)=n(n+1)/2,</a:t>
            </a:r>
            <a:r>
              <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rPr>
              <a:t>则有  </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1/2≤T(n)/n</a:t>
            </a:r>
            <a:r>
              <a:rPr kumimoji="0" lang="en-US" altLang="zh-CN" sz="2400" b="0" i="0" u="none" strike="noStrike" kern="1200" cap="none" spc="0" normalizeH="0" baseline="30000" noProof="0" dirty="0">
                <a:ln>
                  <a:noFill/>
                </a:ln>
                <a:solidFill>
                  <a:srgbClr val="0000FF"/>
                </a:solidFill>
                <a:effectLst/>
                <a:uLnTx/>
                <a:uFillTx/>
                <a:latin typeface="+mn-lt"/>
                <a:ea typeface="宋体" pitchFamily="2" charset="-122"/>
                <a:cs typeface="+mn-cs"/>
              </a:rPr>
              <a:t>2</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≤1</a:t>
            </a:r>
            <a:r>
              <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rPr>
              <a:t>，故它的时间复杂度为Ｏ</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(n</a:t>
            </a:r>
            <a:r>
              <a:rPr kumimoji="0" lang="en-US" altLang="zh-CN" sz="2400" b="0" i="0" u="none" strike="noStrike" kern="1200" cap="none" spc="0" normalizeH="0" baseline="30000" noProof="0" dirty="0">
                <a:ln>
                  <a:noFill/>
                </a:ln>
                <a:solidFill>
                  <a:srgbClr val="0000FF"/>
                </a:solidFill>
                <a:effectLst/>
                <a:uLnTx/>
                <a:uFillTx/>
                <a:latin typeface="+mn-lt"/>
                <a:ea typeface="宋体" pitchFamily="2" charset="-122"/>
                <a:cs typeface="+mn-cs"/>
              </a:rPr>
              <a:t>2</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rPr>
              <a:t>即Ｔ</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(n)</a:t>
            </a:r>
            <a:r>
              <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rPr>
              <a:t>与</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n</a:t>
            </a:r>
            <a:r>
              <a:rPr kumimoji="0" lang="en-US" altLang="zh-CN" sz="2400" b="0" i="0" u="none" strike="noStrike" kern="1200" cap="none" spc="0" normalizeH="0" baseline="30000" noProof="0" dirty="0">
                <a:ln>
                  <a:noFill/>
                </a:ln>
                <a:solidFill>
                  <a:srgbClr val="0000FF"/>
                </a:solidFill>
                <a:effectLst/>
                <a:uLnTx/>
                <a:uFillTx/>
                <a:latin typeface="+mn-lt"/>
                <a:ea typeface="宋体" pitchFamily="2" charset="-122"/>
                <a:cs typeface="+mn-cs"/>
              </a:rPr>
              <a:t>2</a:t>
            </a:r>
            <a:r>
              <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rPr>
              <a:t>数量级相同</a:t>
            </a:r>
            <a:endParaRPr kumimoji="0" lang="en-US" altLang="zh-CN" sz="2400" b="0" i="0"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lvl="1" indent="-228600">
              <a:lnSpc>
                <a:spcPct val="150000"/>
              </a:lnSpc>
              <a:spcBef>
                <a:spcPts val="370"/>
              </a:spcBef>
              <a:buClr>
                <a:schemeClr val="accent2"/>
              </a:buClr>
              <a:buSzPct val="85000"/>
              <a:buFont typeface="Wingdings 2" panose="05020102010507070707"/>
              <a:buChar char=""/>
              <a:defRPr/>
            </a:pPr>
            <a:r>
              <a:rPr lang="zh-CN" altLang="en-US" sz="2400" dirty="0"/>
              <a:t>一般</a:t>
            </a:r>
            <a:r>
              <a:rPr lang="en-US" altLang="zh-CN" sz="2400" dirty="0"/>
              <a:t>T(n)</a:t>
            </a:r>
            <a:r>
              <a:rPr lang="zh-CN" altLang="en-US" sz="2400" dirty="0"/>
              <a:t>增长最慢的算法为最优算法</a:t>
            </a:r>
            <a:endParaRPr kumimoji="0" lang="zh-CN" altLang="en-US" sz="2400" b="0" i="0" u="none" strike="noStrike" kern="1200" cap="none" spc="0" normalizeH="0" baseline="0" noProof="0" dirty="0">
              <a:ln>
                <a:noFill/>
              </a:ln>
              <a:solidFill>
                <a:srgbClr val="0000FF"/>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 name="Text Box 3"/>
          <p:cNvSpPr txBox="1">
            <a:spLocks noChangeArrowheads="1"/>
          </p:cNvSpPr>
          <p:nvPr/>
        </p:nvSpPr>
        <p:spPr bwMode="auto">
          <a:xfrm>
            <a:off x="381000" y="1676400"/>
            <a:ext cx="8382000" cy="579438"/>
          </a:xfrm>
          <a:prstGeom prst="rect">
            <a:avLst/>
          </a:prstGeom>
          <a:noFill/>
          <a:ln w="9525">
            <a:noFill/>
            <a:miter lim="800000"/>
          </a:ln>
          <a:effectLst/>
        </p:spPr>
        <p:txBody>
          <a:bodyPr>
            <a:spAutoFit/>
          </a:bodyPr>
          <a:lstStyle/>
          <a:p>
            <a:pPr algn="l">
              <a:spcBef>
                <a:spcPct val="50000"/>
              </a:spcBef>
              <a:buFontTx/>
              <a:buChar char="•"/>
            </a:pPr>
            <a:endParaRPr kumimoji="1" lang="zh-CN" altLang="en-US" sz="3200">
              <a:latin typeface="仿宋_GB2312" pitchFamily="49" charset="-122"/>
              <a:ea typeface="仿宋_GB2312" pitchFamily="49" charset="-122"/>
            </a:endParaRPr>
          </a:p>
        </p:txBody>
      </p:sp>
      <p:sp>
        <p:nvSpPr>
          <p:cNvPr id="9" name="Text Box 4"/>
          <p:cNvSpPr txBox="1">
            <a:spLocks noChangeArrowheads="1"/>
          </p:cNvSpPr>
          <p:nvPr/>
        </p:nvSpPr>
        <p:spPr bwMode="auto">
          <a:xfrm>
            <a:off x="457200" y="1524000"/>
            <a:ext cx="8077200" cy="3231654"/>
          </a:xfrm>
          <a:prstGeom prst="rect">
            <a:avLst/>
          </a:prstGeom>
          <a:noFill/>
          <a:ln w="9525">
            <a:noFill/>
            <a:miter lim="800000"/>
          </a:ln>
          <a:effectLst/>
        </p:spPr>
        <p:txBody>
          <a:bodyPr>
            <a:spAutoFit/>
          </a:bodyPr>
          <a:lstStyle/>
          <a:p>
            <a:pPr algn="l">
              <a:spcBef>
                <a:spcPct val="50000"/>
              </a:spcBef>
            </a:pPr>
            <a:r>
              <a:rPr kumimoji="1" lang="zh-CN" altLang="en-US" sz="2400" dirty="0">
                <a:ea typeface="楷体_GB2312" pitchFamily="49" charset="-122"/>
              </a:rPr>
              <a:t>例</a:t>
            </a:r>
            <a:r>
              <a:rPr kumimoji="1" lang="en-US" altLang="zh-CN" sz="2400" dirty="0">
                <a:ea typeface="楷体_GB2312" pitchFamily="49" charset="-122"/>
              </a:rPr>
              <a:t>1  </a:t>
            </a:r>
            <a:r>
              <a:rPr kumimoji="1" lang="zh-CN" altLang="en-US" sz="2400" dirty="0">
                <a:ea typeface="楷体_GB2312" pitchFamily="49" charset="-122"/>
              </a:rPr>
              <a:t>分析以下程序段的时间复杂度</a:t>
            </a:r>
            <a:endParaRPr kumimoji="1" lang="zh-CN" altLang="en-US" sz="2400" dirty="0">
              <a:ea typeface="楷体_GB2312" pitchFamily="49" charset="-122"/>
            </a:endParaRPr>
          </a:p>
          <a:p>
            <a:pPr algn="l">
              <a:spcBef>
                <a:spcPct val="50000"/>
              </a:spcBef>
            </a:pPr>
            <a:r>
              <a:rPr kumimoji="1" lang="zh-CN" altLang="en-US" sz="2400" dirty="0">
                <a:ea typeface="楷体_GB2312" pitchFamily="49" charset="-122"/>
              </a:rPr>
              <a:t>	</a:t>
            </a:r>
            <a:r>
              <a:rPr kumimoji="1" lang="en-US" altLang="zh-CN" sz="2400" dirty="0">
                <a:ea typeface="楷体_GB2312" pitchFamily="49" charset="-122"/>
              </a:rPr>
              <a:t>for (</a:t>
            </a:r>
            <a:r>
              <a:rPr kumimoji="1" lang="en-US" altLang="zh-CN" sz="2400" dirty="0" err="1">
                <a:ea typeface="楷体_GB2312" pitchFamily="49" charset="-122"/>
              </a:rPr>
              <a:t>i</a:t>
            </a:r>
            <a:r>
              <a:rPr kumimoji="1" lang="en-US" altLang="zh-CN" sz="2400" dirty="0">
                <a:ea typeface="楷体_GB2312" pitchFamily="49" charset="-122"/>
              </a:rPr>
              <a:t>=1;i&lt;</a:t>
            </a:r>
            <a:r>
              <a:rPr kumimoji="1" lang="en-US" altLang="zh-CN" sz="2400" dirty="0" err="1">
                <a:ea typeface="楷体_GB2312" pitchFamily="49" charset="-122"/>
              </a:rPr>
              <a:t>n;i</a:t>
            </a:r>
            <a:r>
              <a:rPr kumimoji="1" lang="en-US" altLang="zh-CN" sz="2400" dirty="0">
                <a:ea typeface="楷体_GB2312" pitchFamily="49" charset="-122"/>
              </a:rPr>
              <a:t>++) {  </a:t>
            </a:r>
            <a:endParaRPr kumimoji="1" lang="en-US" altLang="zh-CN" sz="2400" dirty="0">
              <a:ea typeface="楷体_GB2312" pitchFamily="49" charset="-122"/>
            </a:endParaRPr>
          </a:p>
          <a:p>
            <a:pPr algn="l">
              <a:spcBef>
                <a:spcPct val="50000"/>
              </a:spcBef>
            </a:pPr>
            <a:r>
              <a:rPr kumimoji="1" lang="en-US" altLang="zh-CN" sz="2400" dirty="0">
                <a:ea typeface="楷体_GB2312" pitchFamily="49" charset="-122"/>
              </a:rPr>
              <a:t>	     y=y+1;		</a:t>
            </a:r>
            <a:endParaRPr kumimoji="1" lang="en-US" altLang="zh-CN" sz="2400" dirty="0">
              <a:ea typeface="楷体_GB2312" pitchFamily="49" charset="-122"/>
            </a:endParaRPr>
          </a:p>
          <a:p>
            <a:pPr algn="l">
              <a:spcBef>
                <a:spcPct val="50000"/>
              </a:spcBef>
            </a:pPr>
            <a:r>
              <a:rPr kumimoji="1" lang="en-US" altLang="zh-CN" sz="2400" dirty="0">
                <a:ea typeface="楷体_GB2312" pitchFamily="49" charset="-122"/>
              </a:rPr>
              <a:t>	     for (j=0; j&lt;=(2*n); j++)</a:t>
            </a:r>
            <a:endParaRPr kumimoji="1" lang="en-US" altLang="zh-CN" sz="2400" dirty="0">
              <a:ea typeface="楷体_GB2312" pitchFamily="49" charset="-122"/>
            </a:endParaRPr>
          </a:p>
          <a:p>
            <a:pPr algn="l">
              <a:spcBef>
                <a:spcPct val="50000"/>
              </a:spcBef>
            </a:pPr>
            <a:r>
              <a:rPr kumimoji="1" lang="en-US" altLang="zh-CN" sz="2400" dirty="0">
                <a:ea typeface="楷体_GB2312" pitchFamily="49" charset="-122"/>
              </a:rPr>
              <a:t>		x++;		 </a:t>
            </a:r>
            <a:endParaRPr kumimoji="1" lang="en-US" altLang="zh-CN" sz="2400" dirty="0">
              <a:ea typeface="楷体_GB2312" pitchFamily="49" charset="-122"/>
            </a:endParaRPr>
          </a:p>
          <a:p>
            <a:pPr algn="l">
              <a:spcBef>
                <a:spcPct val="50000"/>
              </a:spcBef>
            </a:pPr>
            <a:r>
              <a:rPr kumimoji="1" lang="en-US" altLang="zh-CN" sz="2400" dirty="0">
                <a:ea typeface="楷体_GB2312" pitchFamily="49" charset="-122"/>
              </a:rPr>
              <a:t>	   }</a:t>
            </a:r>
            <a:endParaRPr kumimoji="1" lang="en-US" altLang="zh-CN" sz="2400" dirty="0">
              <a:ea typeface="楷体_GB2312" pitchFamily="49" charset="-122"/>
            </a:endParaRPr>
          </a:p>
        </p:txBody>
      </p:sp>
      <p:sp>
        <p:nvSpPr>
          <p:cNvPr id="10" name="Text Box 5"/>
          <p:cNvSpPr txBox="1">
            <a:spLocks noChangeArrowheads="1"/>
          </p:cNvSpPr>
          <p:nvPr/>
        </p:nvSpPr>
        <p:spPr bwMode="auto">
          <a:xfrm>
            <a:off x="6324600" y="2895600"/>
            <a:ext cx="1371600" cy="579438"/>
          </a:xfrm>
          <a:prstGeom prst="rect">
            <a:avLst/>
          </a:prstGeom>
          <a:noFill/>
          <a:ln w="9525">
            <a:noFill/>
            <a:miter lim="800000"/>
          </a:ln>
          <a:effectLst/>
        </p:spPr>
        <p:txBody>
          <a:bodyPr>
            <a:spAutoFit/>
          </a:bodyPr>
          <a:lstStyle/>
          <a:p>
            <a:pPr algn="l">
              <a:spcBef>
                <a:spcPct val="50000"/>
              </a:spcBef>
              <a:buFontTx/>
              <a:buChar char="•"/>
            </a:pPr>
            <a:endParaRPr kumimoji="1" lang="zh-CN" altLang="en-US" sz="3200">
              <a:latin typeface="仿宋_GB2312" pitchFamily="49" charset="-122"/>
              <a:ea typeface="仿宋_GB2312" pitchFamily="49" charset="-122"/>
            </a:endParaRPr>
          </a:p>
        </p:txBody>
      </p:sp>
      <p:sp>
        <p:nvSpPr>
          <p:cNvPr id="11" name="Text Box 6"/>
          <p:cNvSpPr txBox="1">
            <a:spLocks noChangeArrowheads="1"/>
          </p:cNvSpPr>
          <p:nvPr/>
        </p:nvSpPr>
        <p:spPr bwMode="auto">
          <a:xfrm>
            <a:off x="3857969" y="2617748"/>
            <a:ext cx="2952750" cy="523220"/>
          </a:xfrm>
          <a:prstGeom prst="rect">
            <a:avLst/>
          </a:prstGeom>
          <a:noFill/>
          <a:ln w="9525">
            <a:noFill/>
            <a:miter lim="800000"/>
          </a:ln>
          <a:effectLst/>
        </p:spPr>
        <p:txBody>
          <a:bodyPr>
            <a:spAutoFit/>
          </a:bodyPr>
          <a:lstStyle/>
          <a:p>
            <a:pPr algn="l">
              <a:spcBef>
                <a:spcPct val="50000"/>
              </a:spcBef>
            </a:pPr>
            <a:r>
              <a:rPr kumimoji="1" lang="en-US" altLang="zh-CN" sz="2800" b="1" dirty="0">
                <a:solidFill>
                  <a:schemeClr val="accent2"/>
                </a:solidFill>
                <a:ea typeface="仿宋_GB2312" pitchFamily="49" charset="-122"/>
              </a:rPr>
              <a:t>//n-1</a:t>
            </a:r>
            <a:endParaRPr kumimoji="1" lang="en-US" altLang="zh-CN" sz="2800" b="1" dirty="0">
              <a:solidFill>
                <a:schemeClr val="accent2"/>
              </a:solidFill>
              <a:ea typeface="仿宋_GB2312" pitchFamily="49" charset="-122"/>
            </a:endParaRPr>
          </a:p>
        </p:txBody>
      </p:sp>
      <p:graphicFrame>
        <p:nvGraphicFramePr>
          <p:cNvPr id="12" name="Object 7"/>
          <p:cNvGraphicFramePr>
            <a:graphicFrameLocks noChangeAspect="1"/>
          </p:cNvGraphicFramePr>
          <p:nvPr/>
        </p:nvGraphicFramePr>
        <p:xfrm>
          <a:off x="3851275" y="3644900"/>
          <a:ext cx="3424238" cy="533400"/>
        </p:xfrm>
        <a:graphic>
          <a:graphicData uri="http://schemas.openxmlformats.org/presentationml/2006/ole">
            <mc:AlternateContent xmlns:mc="http://schemas.openxmlformats.org/markup-compatibility/2006">
              <mc:Choice xmlns:v="urn:schemas-microsoft-com:vml" Requires="v">
                <p:oleObj spid="_x0000_s34212" name="公式" r:id="rId1" imgW="1765300" imgH="228600" progId="Equation.3">
                  <p:embed/>
                </p:oleObj>
              </mc:Choice>
              <mc:Fallback>
                <p:oleObj name="公式" r:id="rId1" imgW="1765300" imgH="228600" progId="Equation.3">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3644900"/>
                        <a:ext cx="34242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8"/>
          <p:cNvSpPr txBox="1">
            <a:spLocks noChangeArrowheads="1"/>
          </p:cNvSpPr>
          <p:nvPr/>
        </p:nvSpPr>
        <p:spPr bwMode="auto">
          <a:xfrm>
            <a:off x="914400" y="5227336"/>
            <a:ext cx="7239000" cy="978729"/>
          </a:xfrm>
          <a:prstGeom prst="rect">
            <a:avLst/>
          </a:prstGeom>
          <a:noFill/>
          <a:ln w="9525">
            <a:noFill/>
            <a:miter lim="800000"/>
          </a:ln>
          <a:effectLst/>
        </p:spPr>
        <p:txBody>
          <a:bodyPr>
            <a:spAutoFit/>
          </a:bodyPr>
          <a:lstStyle/>
          <a:p>
            <a:pPr algn="l">
              <a:spcBef>
                <a:spcPct val="20000"/>
              </a:spcBef>
            </a:pPr>
            <a:r>
              <a:rPr kumimoji="1" lang="zh-CN" altLang="en-US" sz="2400" b="1" dirty="0">
                <a:solidFill>
                  <a:srgbClr val="0000FF"/>
                </a:solidFill>
                <a:latin typeface="楷体_GB2312" pitchFamily="49" charset="-122"/>
                <a:ea typeface="楷体_GB2312" pitchFamily="49" charset="-122"/>
              </a:rPr>
              <a:t>该程序段的时间复杂度：</a:t>
            </a:r>
            <a:endParaRPr kumimoji="1" lang="zh-CN" altLang="en-US" sz="2400" b="1" dirty="0">
              <a:solidFill>
                <a:srgbClr val="0000FF"/>
              </a:solidFill>
              <a:latin typeface="楷体_GB2312" pitchFamily="49" charset="-122"/>
              <a:ea typeface="楷体_GB2312" pitchFamily="49" charset="-122"/>
            </a:endParaRPr>
          </a:p>
          <a:p>
            <a:pPr algn="l">
              <a:spcBef>
                <a:spcPct val="20000"/>
              </a:spcBef>
            </a:pPr>
            <a:r>
              <a:rPr kumimoji="1" lang="zh-CN" altLang="en-US" sz="2800" b="1" dirty="0">
                <a:solidFill>
                  <a:srgbClr val="0000FF"/>
                </a:solidFill>
                <a:latin typeface="楷体_GB2312" pitchFamily="49" charset="-122"/>
                <a:ea typeface="楷体_GB2312" pitchFamily="49" charset="-122"/>
              </a:rPr>
              <a:t>		</a:t>
            </a:r>
            <a:r>
              <a:rPr kumimoji="1" lang="en-US" altLang="zh-CN" sz="2800" b="1" dirty="0">
                <a:solidFill>
                  <a:srgbClr val="0000FF"/>
                </a:solidFill>
                <a:latin typeface="楷体_GB2312" pitchFamily="49" charset="-122"/>
                <a:ea typeface="楷体_GB2312" pitchFamily="49" charset="-122"/>
              </a:rPr>
              <a:t>T(n)=</a:t>
            </a:r>
            <a:endParaRPr kumimoji="1" lang="en-US" altLang="zh-CN" sz="3200" b="1" dirty="0">
              <a:solidFill>
                <a:srgbClr val="0000FF"/>
              </a:solidFill>
              <a:latin typeface="楷体_GB2312" pitchFamily="49" charset="-122"/>
              <a:ea typeface="楷体_GB2312" pitchFamily="49" charset="-122"/>
            </a:endParaRPr>
          </a:p>
        </p:txBody>
      </p:sp>
      <p:graphicFrame>
        <p:nvGraphicFramePr>
          <p:cNvPr id="14" name="Object 9"/>
          <p:cNvGraphicFramePr>
            <a:graphicFrameLocks noChangeAspect="1"/>
          </p:cNvGraphicFramePr>
          <p:nvPr/>
        </p:nvGraphicFramePr>
        <p:xfrm>
          <a:off x="3748723" y="5613400"/>
          <a:ext cx="3062287" cy="592138"/>
        </p:xfrm>
        <a:graphic>
          <a:graphicData uri="http://schemas.openxmlformats.org/presentationml/2006/ole">
            <mc:AlternateContent xmlns:mc="http://schemas.openxmlformats.org/markup-compatibility/2006">
              <mc:Choice xmlns:v="urn:schemas-microsoft-com:vml" Requires="v">
                <p:oleObj spid="_x0000_s34213" name="公式" r:id="rId3" imgW="1181100" imgH="228600" progId="Equation.3">
                  <p:embed/>
                </p:oleObj>
              </mc:Choice>
              <mc:Fallback>
                <p:oleObj name="公式" r:id="rId3" imgW="118110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723" y="5613400"/>
                        <a:ext cx="3062287"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7" name="Rectangle 2"/>
          <p:cNvSpPr>
            <a:spLocks noGrp="1" noChangeArrowheads="1"/>
          </p:cNvSpPr>
          <p:nvPr>
            <p:ph/>
          </p:nvPr>
        </p:nvSpPr>
        <p:spPr>
          <a:xfrm>
            <a:off x="395605" y="1390650"/>
            <a:ext cx="8280400" cy="5233670"/>
          </a:xfrm>
        </p:spPr>
        <p:txBody>
          <a:bodyPr>
            <a:normAutofit fontScale="90000"/>
          </a:bodyPr>
          <a:lstStyle/>
          <a:p>
            <a:pPr>
              <a:lnSpc>
                <a:spcPct val="150000"/>
              </a:lnSpc>
              <a:buFontTx/>
              <a:buNone/>
            </a:pPr>
            <a:r>
              <a:rPr lang="zh-CN" altLang="en-US" sz="2400" dirty="0">
                <a:ea typeface="宋体" pitchFamily="2" charset="-122"/>
              </a:rPr>
              <a:t>例</a:t>
            </a:r>
            <a:r>
              <a:rPr lang="en-US" altLang="zh-CN" sz="2400" dirty="0">
                <a:ea typeface="宋体" pitchFamily="2" charset="-122"/>
              </a:rPr>
              <a:t>2</a:t>
            </a:r>
            <a:r>
              <a:rPr lang="zh-CN" altLang="en-US" sz="3600" dirty="0">
                <a:ea typeface="宋体" pitchFamily="2" charset="-122"/>
              </a:rPr>
              <a:t>、</a:t>
            </a:r>
            <a:r>
              <a:rPr lang="en-US" altLang="zh-CN" sz="2400" dirty="0">
                <a:solidFill>
                  <a:schemeClr val="tx1"/>
                </a:solidFill>
                <a:latin typeface="+mn-lt"/>
                <a:ea typeface="宋体" pitchFamily="2" charset="-122"/>
              </a:rPr>
              <a:t>for(</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=1</a:t>
            </a:r>
            <a:r>
              <a:rPr lang="zh-CN" altLang="en-US" sz="2400" dirty="0">
                <a:solidFill>
                  <a:schemeClr val="tx1"/>
                </a:solidFill>
                <a:latin typeface="+mn-lt"/>
                <a:ea typeface="宋体" pitchFamily="2" charset="-122"/>
              </a:rPr>
              <a:t>，</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&lt;=n;++</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a:p>
            <a:pPr>
              <a:lnSpc>
                <a:spcPct val="150000"/>
              </a:lnSpc>
              <a:buFontTx/>
              <a:buNone/>
            </a:pPr>
            <a:r>
              <a:rPr lang="en-US" altLang="zh-CN" sz="2400" dirty="0">
                <a:solidFill>
                  <a:schemeClr val="tx1"/>
                </a:solidFill>
                <a:latin typeface="+mn-lt"/>
                <a:ea typeface="宋体" pitchFamily="2" charset="-122"/>
              </a:rPr>
              <a:t>                  for(j=1;j&lt;=n;++j){</a:t>
            </a:r>
            <a:endParaRPr lang="en-US" altLang="zh-CN" sz="2400" dirty="0">
              <a:solidFill>
                <a:schemeClr val="tx1"/>
              </a:solidFill>
              <a:latin typeface="+mn-lt"/>
              <a:ea typeface="宋体" pitchFamily="2" charset="-122"/>
            </a:endParaRPr>
          </a:p>
          <a:p>
            <a:pPr>
              <a:lnSpc>
                <a:spcPct val="150000"/>
              </a:lnSpc>
              <a:buFontTx/>
              <a:buNone/>
            </a:pPr>
            <a:r>
              <a:rPr lang="en-US" altLang="zh-CN" sz="2400" dirty="0">
                <a:solidFill>
                  <a:schemeClr val="tx1"/>
                </a:solidFill>
                <a:latin typeface="+mn-lt"/>
                <a:ea typeface="宋体" pitchFamily="2" charset="-122"/>
              </a:rPr>
              <a:t>                      c[</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][j]=0;</a:t>
            </a:r>
            <a:endParaRPr lang="en-US" altLang="zh-CN" sz="2400" dirty="0">
              <a:solidFill>
                <a:schemeClr val="tx1"/>
              </a:solidFill>
              <a:latin typeface="+mn-lt"/>
              <a:ea typeface="宋体" pitchFamily="2" charset="-122"/>
            </a:endParaRPr>
          </a:p>
          <a:p>
            <a:pPr>
              <a:lnSpc>
                <a:spcPct val="150000"/>
              </a:lnSpc>
              <a:buFontTx/>
              <a:buNone/>
            </a:pPr>
            <a:r>
              <a:rPr lang="en-US" altLang="zh-CN" sz="2400" dirty="0">
                <a:solidFill>
                  <a:schemeClr val="tx1"/>
                </a:solidFill>
                <a:latin typeface="+mn-lt"/>
                <a:ea typeface="宋体" pitchFamily="2" charset="-122"/>
              </a:rPr>
              <a:t>                      for(k=1;k&lt;=n;++k){</a:t>
            </a:r>
            <a:endParaRPr lang="en-US" altLang="zh-CN" sz="2400" dirty="0">
              <a:solidFill>
                <a:schemeClr val="tx1"/>
              </a:solidFill>
              <a:latin typeface="+mn-lt"/>
              <a:ea typeface="宋体" pitchFamily="2" charset="-122"/>
            </a:endParaRPr>
          </a:p>
          <a:p>
            <a:pPr>
              <a:lnSpc>
                <a:spcPct val="150000"/>
              </a:lnSpc>
              <a:buFontTx/>
              <a:buNone/>
            </a:pPr>
            <a:r>
              <a:rPr lang="en-US" altLang="zh-CN" sz="2400" dirty="0">
                <a:solidFill>
                  <a:schemeClr val="tx1"/>
                </a:solidFill>
                <a:latin typeface="+mn-lt"/>
                <a:ea typeface="宋体" pitchFamily="2" charset="-122"/>
              </a:rPr>
              <a:t>                             c[</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][j]+=a[</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][k]*b[k][j];</a:t>
            </a:r>
            <a:endParaRPr lang="en-US" altLang="zh-CN" sz="2400" dirty="0">
              <a:solidFill>
                <a:schemeClr val="tx1"/>
              </a:solidFill>
              <a:latin typeface="+mn-lt"/>
              <a:ea typeface="宋体" pitchFamily="2" charset="-122"/>
            </a:endParaRPr>
          </a:p>
          <a:p>
            <a:pPr>
              <a:lnSpc>
                <a:spcPct val="150000"/>
              </a:lnSpc>
              <a:buFontTx/>
              <a:buNone/>
            </a:pPr>
            <a:r>
              <a:rPr lang="en-US" altLang="zh-CN" sz="2400" dirty="0">
                <a:solidFill>
                  <a:schemeClr val="tx1"/>
                </a:solidFill>
                <a:latin typeface="+mn-lt"/>
                <a:ea typeface="宋体" pitchFamily="2" charset="-122"/>
              </a:rPr>
              <a:t>			  }</a:t>
            </a:r>
            <a:endParaRPr lang="en-US" altLang="zh-CN" sz="2400" dirty="0">
              <a:solidFill>
                <a:schemeClr val="tx1"/>
              </a:solidFill>
              <a:latin typeface="+mn-lt"/>
              <a:ea typeface="宋体" pitchFamily="2" charset="-122"/>
            </a:endParaRPr>
          </a:p>
          <a:p>
            <a:pPr>
              <a:lnSpc>
                <a:spcPct val="150000"/>
              </a:lnSpc>
              <a:buFontTx/>
              <a:buNone/>
            </a:pPr>
            <a:r>
              <a:rPr lang="en-US" altLang="zh-CN" sz="2400" dirty="0">
                <a:solidFill>
                  <a:schemeClr val="tx1"/>
                </a:solidFill>
                <a:latin typeface="+mn-lt"/>
                <a:ea typeface="宋体" pitchFamily="2" charset="-122"/>
              </a:rPr>
              <a:t>                 }</a:t>
            </a:r>
            <a:endParaRPr lang="en-US" altLang="zh-CN" sz="2400" dirty="0">
              <a:solidFill>
                <a:schemeClr val="tx1"/>
              </a:solidFill>
              <a:latin typeface="+mn-lt"/>
              <a:ea typeface="宋体" pitchFamily="2" charset="-122"/>
            </a:endParaRPr>
          </a:p>
          <a:p>
            <a:pPr>
              <a:lnSpc>
                <a:spcPct val="150000"/>
              </a:lnSpc>
              <a:buFontTx/>
              <a:buNone/>
            </a:pPr>
            <a:r>
              <a:rPr lang="en-US" altLang="zh-CN" sz="3600" dirty="0">
                <a:solidFill>
                  <a:schemeClr val="tx1"/>
                </a:solidFill>
                <a:latin typeface="+mn-lt"/>
                <a:ea typeface="宋体" pitchFamily="2" charset="-122"/>
              </a:rPr>
              <a:t>		</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tx1"/>
                </a:solidFill>
                <a:sym typeface="+mn-ea"/>
              </a:rPr>
              <a:t>1.1 </a:t>
            </a:r>
            <a:r>
              <a:rPr lang="zh-CN" altLang="en-US" dirty="0">
                <a:solidFill>
                  <a:schemeClr val="tx1"/>
                </a:solidFill>
                <a:sym typeface="+mn-ea"/>
              </a:rPr>
              <a:t>引言</a:t>
            </a:r>
            <a:endParaRPr lang="zh-CN" altLang="en-US" dirty="0">
              <a:solidFill>
                <a:schemeClr val="tx1"/>
              </a:solidFill>
            </a:endParaRPr>
          </a:p>
        </p:txBody>
      </p:sp>
      <p:sp>
        <p:nvSpPr>
          <p:cNvPr id="3" name="内容占位符 2"/>
          <p:cNvSpPr>
            <a:spLocks noGrp="1"/>
          </p:cNvSpPr>
          <p:nvPr>
            <p:ph sz="quarter" idx="1"/>
          </p:nvPr>
        </p:nvSpPr>
        <p:spPr>
          <a:xfrm>
            <a:off x="914400" y="1447800"/>
            <a:ext cx="7772400" cy="5053034"/>
          </a:xfrm>
        </p:spPr>
        <p:txBody>
          <a:bodyPr>
            <a:normAutofit/>
          </a:bodyPr>
          <a:lstStyle/>
          <a:p>
            <a:pPr>
              <a:lnSpc>
                <a:spcPct val="150000"/>
              </a:lnSpc>
            </a:pPr>
            <a:r>
              <a:rPr lang="zh-CN" altLang="en-US" sz="2400" dirty="0"/>
              <a:t>从北邮到北京站怎么换乘？</a:t>
            </a: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1506" name="Picture 2"/>
          <p:cNvPicPr>
            <a:picLocks noChangeAspect="1" noChangeArrowheads="1"/>
          </p:cNvPicPr>
          <p:nvPr/>
        </p:nvPicPr>
        <p:blipFill>
          <a:blip r:embed="rId1"/>
          <a:srcRect/>
          <a:stretch>
            <a:fillRect/>
          </a:stretch>
        </p:blipFill>
        <p:spPr bwMode="auto">
          <a:xfrm>
            <a:off x="460375" y="2296160"/>
            <a:ext cx="5454650" cy="3674110"/>
          </a:xfrm>
          <a:prstGeom prst="rect">
            <a:avLst/>
          </a:prstGeom>
          <a:noFill/>
          <a:ln w="9525">
            <a:noFill/>
            <a:miter lim="800000"/>
            <a:headEnd/>
            <a:tailEnd/>
          </a:ln>
          <a:effectLst/>
        </p:spPr>
      </p:pic>
      <p:sp>
        <p:nvSpPr>
          <p:cNvPr id="4" name="文本框 3"/>
          <p:cNvSpPr txBox="1"/>
          <p:nvPr/>
        </p:nvSpPr>
        <p:spPr>
          <a:xfrm>
            <a:off x="6068060" y="2185670"/>
            <a:ext cx="2858135" cy="3784600"/>
          </a:xfrm>
          <a:prstGeom prst="rect">
            <a:avLst/>
          </a:prstGeom>
          <a:noFill/>
        </p:spPr>
        <p:txBody>
          <a:bodyPr wrap="square" rtlCol="0">
            <a:spAutoFit/>
          </a:bodyPr>
          <a:lstStyle/>
          <a:p>
            <a:pPr>
              <a:lnSpc>
                <a:spcPct val="200000"/>
              </a:lnSpc>
            </a:pPr>
            <a:r>
              <a:rPr kumimoji="1" lang="zh-CN" altLang="en-US" sz="2000" dirty="0"/>
              <a:t>需要解决的问题：</a:t>
            </a:r>
            <a:endParaRPr kumimoji="1" lang="zh-CN" altLang="en-US" sz="2000" dirty="0"/>
          </a:p>
          <a:p>
            <a:pPr marL="457200" indent="-457200">
              <a:lnSpc>
                <a:spcPct val="200000"/>
              </a:lnSpc>
              <a:buFont typeface="Arial" panose="020B0604020202090204" pitchFamily="34" charset="0"/>
              <a:buAutoNum type="arabicPeriod"/>
            </a:pPr>
            <a:r>
              <a:rPr kumimoji="1" lang="zh-CN" altLang="en-US" sz="2000" dirty="0"/>
              <a:t>站点及路线如何在计算机中存储管理；</a:t>
            </a:r>
            <a:endParaRPr kumimoji="1" lang="zh-CN" altLang="en-US" sz="2000" dirty="0"/>
          </a:p>
          <a:p>
            <a:pPr marL="457200" indent="-457200">
              <a:lnSpc>
                <a:spcPct val="200000"/>
              </a:lnSpc>
              <a:buFont typeface="Arial" panose="020B0604020202090204" pitchFamily="34" charset="0"/>
              <a:buAutoNum type="arabicPeriod"/>
            </a:pPr>
            <a:r>
              <a:rPr kumimoji="1" lang="zh-CN" altLang="en-US" sz="2000" dirty="0"/>
              <a:t>设计一系列的步骤进行求解；</a:t>
            </a:r>
            <a:endParaRPr kumimoji="1" lang="zh-CN" altLang="en-US" sz="2000" dirty="0"/>
          </a:p>
          <a:p>
            <a:pPr marL="457200" indent="-457200">
              <a:lnSpc>
                <a:spcPct val="200000"/>
              </a:lnSpc>
              <a:buFont typeface="Arial" panose="020B0604020202090204" pitchFamily="34" charset="0"/>
              <a:buAutoNum type="arabicPeriod"/>
            </a:pPr>
            <a:r>
              <a:rPr kumimoji="1" lang="zh-CN" altLang="en-US" sz="2000" dirty="0"/>
              <a:t>解决方案效率如何？</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矩形 5"/>
          <p:cNvSpPr/>
          <p:nvPr/>
        </p:nvSpPr>
        <p:spPr>
          <a:xfrm>
            <a:off x="857224" y="1785926"/>
            <a:ext cx="7000924" cy="1754326"/>
          </a:xfrm>
          <a:prstGeom prst="rect">
            <a:avLst/>
          </a:prstGeom>
        </p:spPr>
        <p:txBody>
          <a:bodyPr wrap="square">
            <a:spAutoFit/>
          </a:bodyPr>
          <a:lstStyle/>
          <a:p>
            <a:pPr>
              <a:lnSpc>
                <a:spcPct val="150000"/>
              </a:lnSpc>
            </a:pPr>
            <a:r>
              <a:rPr lang="zh-CN" altLang="en-US" sz="2400" dirty="0">
                <a:ea typeface="宋体" pitchFamily="2" charset="-122"/>
              </a:rPr>
              <a:t>由于是一个三重循环，每个循环从</a:t>
            </a:r>
            <a:r>
              <a:rPr lang="en-US" altLang="zh-CN" sz="2400" dirty="0">
                <a:ea typeface="宋体" pitchFamily="2" charset="-122"/>
              </a:rPr>
              <a:t>1</a:t>
            </a:r>
            <a:r>
              <a:rPr lang="zh-CN" altLang="en-US" sz="2400" dirty="0">
                <a:ea typeface="宋体" pitchFamily="2" charset="-122"/>
              </a:rPr>
              <a:t>到</a:t>
            </a:r>
            <a:r>
              <a:rPr lang="en-US" altLang="zh-CN" sz="2400" dirty="0">
                <a:ea typeface="宋体" pitchFamily="2" charset="-122"/>
              </a:rPr>
              <a:t>n</a:t>
            </a:r>
            <a:r>
              <a:rPr lang="zh-CN" altLang="en-US" sz="2400" dirty="0">
                <a:ea typeface="宋体" pitchFamily="2" charset="-122"/>
              </a:rPr>
              <a:t>，则总次数为</a:t>
            </a:r>
            <a:r>
              <a:rPr lang="en-US" altLang="zh-CN" sz="2400" dirty="0">
                <a:ea typeface="宋体" pitchFamily="2" charset="-122"/>
              </a:rPr>
              <a:t>: </a:t>
            </a:r>
            <a:r>
              <a:rPr lang="en-US" altLang="zh-CN" sz="2400" dirty="0" err="1">
                <a:ea typeface="宋体" pitchFamily="2" charset="-122"/>
              </a:rPr>
              <a:t>n×n×n</a:t>
            </a:r>
            <a:r>
              <a:rPr lang="en-US" altLang="zh-CN" sz="2400" dirty="0">
                <a:ea typeface="宋体" pitchFamily="2" charset="-122"/>
              </a:rPr>
              <a:t>=n</a:t>
            </a:r>
            <a:r>
              <a:rPr lang="en-US" altLang="zh-CN" sz="2400" baseline="16000" dirty="0">
                <a:ea typeface="宋体" pitchFamily="2" charset="-122"/>
              </a:rPr>
              <a:t>3</a:t>
            </a:r>
            <a:endParaRPr lang="en-US" altLang="zh-CN" sz="2400" baseline="16000" dirty="0">
              <a:ea typeface="宋体" pitchFamily="2" charset="-122"/>
            </a:endParaRPr>
          </a:p>
          <a:p>
            <a:pPr>
              <a:lnSpc>
                <a:spcPct val="150000"/>
              </a:lnSpc>
            </a:pPr>
            <a:r>
              <a:rPr lang="zh-CN" altLang="en-US" sz="2400" dirty="0">
                <a:ea typeface="宋体" pitchFamily="2" charset="-122"/>
              </a:rPr>
              <a:t>　时间复杂度为</a:t>
            </a:r>
            <a:r>
              <a:rPr lang="en-US" altLang="zh-CN" sz="2400" dirty="0">
                <a:ea typeface="宋体" pitchFamily="2" charset="-122"/>
              </a:rPr>
              <a:t>T(n)=O(n</a:t>
            </a:r>
            <a:r>
              <a:rPr lang="en-US" altLang="zh-CN" sz="2400" baseline="16000" dirty="0">
                <a:ea typeface="宋体" pitchFamily="2" charset="-122"/>
              </a:rPr>
              <a:t>3</a:t>
            </a:r>
            <a:r>
              <a:rPr lang="en-US" altLang="zh-CN" sz="2400" dirty="0">
                <a:ea typeface="宋体" pitchFamily="2" charset="-122"/>
              </a:rPr>
              <a:t>)</a:t>
            </a:r>
            <a:endParaRPr lang="en-US" altLang="zh-CN" sz="2400" dirty="0">
              <a:ea typeface="宋体"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 name="Rectangle 3"/>
          <p:cNvSpPr txBox="1">
            <a:spLocks noChangeArrowheads="1"/>
          </p:cNvSpPr>
          <p:nvPr/>
        </p:nvSpPr>
        <p:spPr>
          <a:xfrm>
            <a:off x="395288" y="1628775"/>
            <a:ext cx="8280400" cy="4767263"/>
          </a:xfrm>
          <a:prstGeom prst="rect">
            <a:avLst/>
          </a:prstGeom>
        </p:spPr>
        <p:txBody>
          <a:bodyPr vert="horz">
            <a:normAutofit/>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例</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3</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x;s</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=0;}</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将</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x</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自增看成是基本操作，则语句频度为１，即时间复杂度为Ｏ</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如果将</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s=0</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也看成是基本操作，则语句频度为２，其时间复杂度仍为Ｏ</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，即常量阶。</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3"/>
          <p:cNvSpPr txBox="1">
            <a:spLocks noChangeArrowheads="1"/>
          </p:cNvSpPr>
          <p:nvPr/>
        </p:nvSpPr>
        <p:spPr>
          <a:xfrm>
            <a:off x="395288" y="1628775"/>
            <a:ext cx="8280400" cy="4767263"/>
          </a:xfrm>
          <a:prstGeom prst="rect">
            <a:avLst/>
          </a:prstGeom>
        </p:spPr>
        <p:txBody>
          <a:bodyPr vert="horz">
            <a:normAutofit/>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例</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4</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for(</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=1;i&lt;=n;++</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i</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err="1">
                <a:ln>
                  <a:noFill/>
                </a:ln>
                <a:solidFill>
                  <a:schemeClr val="tx1"/>
                </a:solidFill>
                <a:effectLst/>
                <a:uLnTx/>
                <a:uFillTx/>
                <a:latin typeface="+mn-lt"/>
                <a:ea typeface="宋体" pitchFamily="2" charset="-122"/>
                <a:cs typeface="+mn-cs"/>
              </a:rPr>
              <a:t>x;s</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+=x;</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语句频度为：</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n</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其时间复杂度为：</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O(n)</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即时间复杂度为线性阶。</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 name="Rectangle 2"/>
          <p:cNvSpPr>
            <a:spLocks noGrp="1" noChangeArrowheads="1"/>
          </p:cNvSpPr>
          <p:nvPr>
            <p:ph/>
          </p:nvPr>
        </p:nvSpPr>
        <p:spPr>
          <a:xfrm>
            <a:off x="428596" y="1643050"/>
            <a:ext cx="8280400" cy="3824294"/>
          </a:xfrm>
        </p:spPr>
        <p:txBody>
          <a:bodyPr/>
          <a:lstStyle/>
          <a:p>
            <a:pPr>
              <a:lnSpc>
                <a:spcPct val="150000"/>
              </a:lnSpc>
            </a:pPr>
            <a:r>
              <a:rPr lang="zh-CN" altLang="en-US" sz="2400" dirty="0">
                <a:solidFill>
                  <a:schemeClr val="tx1"/>
                </a:solidFill>
                <a:latin typeface="+mn-lt"/>
                <a:ea typeface="宋体" pitchFamily="2" charset="-122"/>
              </a:rPr>
              <a:t>例</a:t>
            </a:r>
            <a:r>
              <a:rPr lang="en-US" altLang="zh-CN" sz="2400" dirty="0">
                <a:solidFill>
                  <a:schemeClr val="tx1"/>
                </a:solidFill>
                <a:latin typeface="+mn-lt"/>
                <a:ea typeface="宋体" pitchFamily="2" charset="-122"/>
              </a:rPr>
              <a:t>5</a:t>
            </a:r>
            <a:r>
              <a:rPr lang="zh-CN" altLang="en-US" sz="2400" dirty="0">
                <a:solidFill>
                  <a:schemeClr val="tx1"/>
                </a:solidFill>
                <a:latin typeface="+mn-lt"/>
                <a:ea typeface="宋体" pitchFamily="2" charset="-122"/>
              </a:rPr>
              <a:t>、</a:t>
            </a:r>
            <a:r>
              <a:rPr lang="en-US" altLang="zh-CN" sz="2400" dirty="0">
                <a:solidFill>
                  <a:schemeClr val="tx1"/>
                </a:solidFill>
                <a:latin typeface="+mn-lt"/>
                <a:ea typeface="宋体" pitchFamily="2" charset="-122"/>
              </a:rPr>
              <a:t>for(</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=1;i&lt;=n;++</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a:p>
            <a:pPr>
              <a:lnSpc>
                <a:spcPct val="150000"/>
              </a:lnSpc>
            </a:pPr>
            <a:r>
              <a:rPr lang="zh-CN" altLang="en-US" sz="2400" dirty="0">
                <a:solidFill>
                  <a:schemeClr val="tx1"/>
                </a:solidFill>
                <a:latin typeface="+mn-lt"/>
                <a:ea typeface="宋体" pitchFamily="2" charset="-122"/>
              </a:rPr>
              <a:t>　　　　</a:t>
            </a:r>
            <a:r>
              <a:rPr lang="en-US" altLang="zh-CN" sz="2400" dirty="0">
                <a:solidFill>
                  <a:schemeClr val="tx1"/>
                </a:solidFill>
                <a:latin typeface="+mn-lt"/>
                <a:ea typeface="宋体" pitchFamily="2" charset="-122"/>
              </a:rPr>
              <a:t>for(j=1;j&lt;=n;++j)</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t>
            </a:r>
            <a:r>
              <a:rPr lang="en-US" altLang="zh-CN" sz="2400" dirty="0" err="1">
                <a:solidFill>
                  <a:schemeClr val="tx1"/>
                </a:solidFill>
                <a:latin typeface="+mn-lt"/>
                <a:ea typeface="宋体" pitchFamily="2" charset="-122"/>
              </a:rPr>
              <a:t>x;s</a:t>
            </a:r>
            <a:r>
              <a:rPr lang="en-US" altLang="zh-CN" sz="2400" dirty="0">
                <a:solidFill>
                  <a:schemeClr val="tx1"/>
                </a:solidFill>
                <a:latin typeface="+mn-lt"/>
                <a:ea typeface="宋体" pitchFamily="2" charset="-122"/>
              </a:rPr>
              <a:t>+=x;}</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t>
            </a:r>
            <a:r>
              <a:rPr lang="zh-CN" altLang="en-US" sz="2400" dirty="0">
                <a:solidFill>
                  <a:schemeClr val="tx1"/>
                </a:solidFill>
                <a:latin typeface="+mn-lt"/>
                <a:ea typeface="宋体" pitchFamily="2" charset="-122"/>
              </a:rPr>
              <a:t>语句频度为：</a:t>
            </a:r>
            <a:r>
              <a:rPr lang="en-US" altLang="zh-CN" sz="2400" dirty="0">
                <a:solidFill>
                  <a:schemeClr val="tx1"/>
                </a:solidFill>
                <a:latin typeface="+mn-lt"/>
                <a:ea typeface="宋体" pitchFamily="2" charset="-122"/>
              </a:rPr>
              <a:t>n</a:t>
            </a:r>
            <a:r>
              <a:rPr lang="en-US" altLang="zh-CN" sz="2400" baseline="26000" dirty="0">
                <a:solidFill>
                  <a:schemeClr val="tx1"/>
                </a:solidFill>
                <a:latin typeface="+mn-lt"/>
                <a:ea typeface="宋体" pitchFamily="2" charset="-122"/>
              </a:rPr>
              <a:t>2</a:t>
            </a:r>
            <a:endParaRPr lang="en-US" altLang="zh-CN" sz="2400" baseline="26000" dirty="0">
              <a:solidFill>
                <a:schemeClr val="tx1"/>
              </a:solidFill>
              <a:latin typeface="+mn-lt"/>
              <a:ea typeface="宋体" pitchFamily="2" charset="-122"/>
            </a:endParaRPr>
          </a:p>
          <a:p>
            <a:pPr>
              <a:lnSpc>
                <a:spcPct val="150000"/>
              </a:lnSpc>
            </a:pPr>
            <a:r>
              <a:rPr lang="zh-CN" altLang="en-US" sz="2400" dirty="0">
                <a:solidFill>
                  <a:schemeClr val="tx1"/>
                </a:solidFill>
                <a:latin typeface="+mn-lt"/>
                <a:ea typeface="宋体" pitchFamily="2" charset="-122"/>
              </a:rPr>
              <a:t>　其时间复杂度为：</a:t>
            </a:r>
            <a:r>
              <a:rPr lang="en-US" altLang="zh-CN" sz="2400" dirty="0">
                <a:solidFill>
                  <a:schemeClr val="tx1"/>
                </a:solidFill>
                <a:latin typeface="+mn-lt"/>
                <a:ea typeface="宋体" pitchFamily="2" charset="-122"/>
              </a:rPr>
              <a:t>O(n</a:t>
            </a:r>
            <a:r>
              <a:rPr lang="en-US" altLang="zh-CN" sz="2400" baseline="26000" dirty="0">
                <a:solidFill>
                  <a:schemeClr val="tx1"/>
                </a:solidFill>
                <a:latin typeface="+mn-lt"/>
                <a:ea typeface="宋体" pitchFamily="2" charset="-122"/>
              </a:rPr>
              <a:t>2</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t>
            </a:r>
            <a:r>
              <a:rPr lang="zh-CN" altLang="en-US" sz="2400" dirty="0">
                <a:solidFill>
                  <a:schemeClr val="tx1"/>
                </a:solidFill>
                <a:latin typeface="+mn-lt"/>
                <a:ea typeface="宋体" pitchFamily="2" charset="-122"/>
              </a:rPr>
              <a:t>即时间复杂度为平方阶。</a:t>
            </a:r>
            <a:endParaRPr lang="zh-CN" altLang="en-US" sz="2400" dirty="0">
              <a:solidFill>
                <a:schemeClr val="tx1"/>
              </a:solidFill>
              <a:latin typeface="+mn-lt"/>
              <a:ea typeface="宋体" pitchFamily="2" charset="-122"/>
            </a:endParaRPr>
          </a:p>
          <a:p>
            <a:pPr>
              <a:buFontTx/>
              <a:buNone/>
            </a:pPr>
            <a:endParaRPr lang="zh-CN" altLang="en-US" sz="28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 name="Rectangle 2"/>
          <p:cNvSpPr>
            <a:spLocks noGrp="1" noChangeArrowheads="1"/>
          </p:cNvSpPr>
          <p:nvPr>
            <p:ph/>
          </p:nvPr>
        </p:nvSpPr>
        <p:spPr>
          <a:xfrm>
            <a:off x="395288" y="1571612"/>
            <a:ext cx="8280400" cy="4538674"/>
          </a:xfrm>
        </p:spPr>
        <p:txBody>
          <a:bodyPr/>
          <a:lstStyle/>
          <a:p>
            <a:pPr>
              <a:lnSpc>
                <a:spcPct val="150000"/>
              </a:lnSpc>
            </a:pPr>
            <a:r>
              <a:rPr lang="zh-CN" altLang="en-US" sz="2400" dirty="0">
                <a:solidFill>
                  <a:schemeClr val="tx1"/>
                </a:solidFill>
                <a:latin typeface="+mn-lt"/>
                <a:ea typeface="宋体" pitchFamily="2" charset="-122"/>
              </a:rPr>
              <a:t>一个算法时间为</a:t>
            </a:r>
            <a:r>
              <a:rPr lang="en-US" altLang="zh-CN" sz="2400" dirty="0">
                <a:solidFill>
                  <a:schemeClr val="tx1"/>
                </a:solidFill>
                <a:latin typeface="+mn-lt"/>
                <a:ea typeface="宋体" pitchFamily="2" charset="-122"/>
              </a:rPr>
              <a:t>O(1)</a:t>
            </a:r>
            <a:r>
              <a:rPr lang="zh-CN" altLang="en-US" sz="2400" dirty="0">
                <a:solidFill>
                  <a:schemeClr val="tx1"/>
                </a:solidFill>
                <a:latin typeface="+mn-lt"/>
                <a:ea typeface="宋体" pitchFamily="2" charset="-122"/>
              </a:rPr>
              <a:t>的算法，它的基本运算执行的次数是固定的。因此，总的时间由一个常数（即零次多项式）来限界。而一个时间为</a:t>
            </a:r>
            <a:r>
              <a:rPr lang="en-US" altLang="zh-CN" sz="2400" dirty="0">
                <a:solidFill>
                  <a:schemeClr val="tx1"/>
                </a:solidFill>
                <a:latin typeface="+mn-lt"/>
                <a:ea typeface="宋体" pitchFamily="2" charset="-122"/>
              </a:rPr>
              <a:t>O(n</a:t>
            </a:r>
            <a:r>
              <a:rPr lang="en-US" altLang="zh-CN" sz="2400" baseline="20000" dirty="0">
                <a:solidFill>
                  <a:schemeClr val="tx1"/>
                </a:solidFill>
                <a:latin typeface="+mn-lt"/>
                <a:ea typeface="宋体" pitchFamily="2" charset="-122"/>
              </a:rPr>
              <a:t>2</a:t>
            </a:r>
            <a:r>
              <a:rPr lang="en-US" altLang="zh-CN" sz="2400" dirty="0">
                <a:solidFill>
                  <a:schemeClr val="tx1"/>
                </a:solidFill>
                <a:latin typeface="+mn-lt"/>
                <a:ea typeface="宋体" pitchFamily="2" charset="-122"/>
              </a:rPr>
              <a:t>)</a:t>
            </a:r>
            <a:r>
              <a:rPr lang="zh-CN" altLang="en-US" sz="2400" dirty="0">
                <a:solidFill>
                  <a:schemeClr val="tx1"/>
                </a:solidFill>
                <a:latin typeface="+mn-lt"/>
                <a:ea typeface="宋体" pitchFamily="2" charset="-122"/>
              </a:rPr>
              <a:t>的算法则由一个二次多项式来限界。</a:t>
            </a:r>
            <a:endParaRPr lang="zh-CN" altLang="en-US" sz="2400" dirty="0">
              <a:solidFill>
                <a:schemeClr val="tx1"/>
              </a:solidFill>
              <a:latin typeface="+mn-lt"/>
              <a:ea typeface="宋体" pitchFamily="2" charset="-122"/>
            </a:endParaRPr>
          </a:p>
          <a:p>
            <a:pPr marL="0" indent="0">
              <a:buNone/>
            </a:pPr>
            <a:r>
              <a:rPr lang="zh-CN" altLang="en-US" dirty="0">
                <a:ea typeface="宋体" pitchFamily="2" charset="-122"/>
              </a:rPr>
              <a:t>       </a:t>
            </a:r>
            <a:endParaRPr lang="zh-CN" altLang="en-US" dirty="0">
              <a:ea typeface="宋体" pitchFamily="2" charset="-122"/>
            </a:endParaRPr>
          </a:p>
          <a:p>
            <a:endParaRPr lang="zh-CN" altLang="en-US"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85736"/>
            <a:ext cx="7772400" cy="1143000"/>
          </a:xfrm>
        </p:spPr>
        <p:txBody>
          <a:bodyPr/>
          <a:lstStyle/>
          <a:p>
            <a:r>
              <a:rPr lang="en-US" altLang="zh-CN" dirty="0">
                <a:solidFill>
                  <a:schemeClr val="tx1"/>
                </a:solidFill>
              </a:rPr>
              <a:t>1.3 </a:t>
            </a:r>
            <a:r>
              <a:rPr lang="zh-CN" altLang="en-US" dirty="0">
                <a:solidFill>
                  <a:schemeClr val="tx1"/>
                </a:solidFill>
              </a:rPr>
              <a:t>算法和算法分析</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Rectangle 2"/>
          <p:cNvSpPr>
            <a:spLocks noGrp="1" noChangeArrowheads="1"/>
          </p:cNvSpPr>
          <p:nvPr>
            <p:ph/>
          </p:nvPr>
        </p:nvSpPr>
        <p:spPr>
          <a:xfrm>
            <a:off x="500034" y="1462094"/>
            <a:ext cx="8280400" cy="4538674"/>
          </a:xfrm>
        </p:spPr>
        <p:txBody>
          <a:bodyPr>
            <a:normAutofit/>
          </a:bodyPr>
          <a:lstStyle/>
          <a:p>
            <a:pPr>
              <a:lnSpc>
                <a:spcPct val="150000"/>
              </a:lnSpc>
            </a:pPr>
            <a:r>
              <a:rPr lang="zh-CN" altLang="en-US" sz="2400" dirty="0">
                <a:solidFill>
                  <a:schemeClr val="tx1"/>
                </a:solidFill>
                <a:latin typeface="+mn-lt"/>
                <a:ea typeface="宋体" pitchFamily="2" charset="-122"/>
              </a:rPr>
              <a:t>以下六种计算算法时间的多项式是最常用的。其关系为：</a:t>
            </a:r>
            <a:endParaRPr lang="zh-CN" altLang="en-US" sz="2400" dirty="0">
              <a:solidFill>
                <a:schemeClr val="tx1"/>
              </a:solidFill>
              <a:latin typeface="+mn-lt"/>
              <a:ea typeface="宋体" pitchFamily="2" charset="-122"/>
            </a:endParaRPr>
          </a:p>
          <a:p>
            <a:pPr>
              <a:lnSpc>
                <a:spcPct val="150000"/>
              </a:lnSpc>
            </a:pPr>
            <a:r>
              <a:rPr lang="zh-CN" altLang="en-US" sz="2400" dirty="0">
                <a:solidFill>
                  <a:schemeClr val="tx1"/>
                </a:solidFill>
                <a:latin typeface="+mn-lt"/>
                <a:ea typeface="宋体" pitchFamily="2" charset="-122"/>
              </a:rPr>
              <a:t> </a:t>
            </a:r>
            <a:r>
              <a:rPr lang="en-US" altLang="zh-CN" sz="2400" dirty="0">
                <a:solidFill>
                  <a:schemeClr val="tx1"/>
                </a:solidFill>
                <a:latin typeface="+mn-lt"/>
                <a:ea typeface="宋体" pitchFamily="2" charset="-122"/>
              </a:rPr>
              <a:t>O(1)&lt;O(</a:t>
            </a:r>
            <a:r>
              <a:rPr lang="en-US" altLang="zh-CN" sz="2400" dirty="0" err="1">
                <a:solidFill>
                  <a:schemeClr val="tx1"/>
                </a:solidFill>
                <a:latin typeface="+mn-lt"/>
                <a:ea typeface="宋体" pitchFamily="2" charset="-122"/>
              </a:rPr>
              <a:t>logn</a:t>
            </a:r>
            <a:r>
              <a:rPr lang="en-US" altLang="zh-CN" sz="2400" dirty="0">
                <a:solidFill>
                  <a:schemeClr val="tx1"/>
                </a:solidFill>
                <a:latin typeface="+mn-lt"/>
                <a:ea typeface="宋体" pitchFamily="2" charset="-122"/>
              </a:rPr>
              <a:t>)&lt;O(n)&lt;O(</a:t>
            </a:r>
            <a:r>
              <a:rPr lang="en-US" altLang="zh-CN" sz="2400" dirty="0" err="1">
                <a:solidFill>
                  <a:schemeClr val="tx1"/>
                </a:solidFill>
                <a:latin typeface="+mn-lt"/>
                <a:ea typeface="宋体" pitchFamily="2" charset="-122"/>
              </a:rPr>
              <a:t>nlogn</a:t>
            </a:r>
            <a:r>
              <a:rPr lang="en-US" altLang="zh-CN" sz="2400" dirty="0">
                <a:solidFill>
                  <a:schemeClr val="tx1"/>
                </a:solidFill>
                <a:latin typeface="+mn-lt"/>
                <a:ea typeface="宋体" pitchFamily="2" charset="-122"/>
              </a:rPr>
              <a:t>)&lt;O(n</a:t>
            </a:r>
            <a:r>
              <a:rPr lang="en-US" altLang="zh-CN" sz="2400" baseline="20000" dirty="0">
                <a:solidFill>
                  <a:schemeClr val="tx1"/>
                </a:solidFill>
                <a:latin typeface="+mn-lt"/>
                <a:ea typeface="宋体" pitchFamily="2" charset="-122"/>
              </a:rPr>
              <a:t>2</a:t>
            </a:r>
            <a:r>
              <a:rPr lang="en-US" altLang="zh-CN" sz="2400" dirty="0">
                <a:solidFill>
                  <a:schemeClr val="tx1"/>
                </a:solidFill>
                <a:latin typeface="+mn-lt"/>
                <a:ea typeface="宋体" pitchFamily="2" charset="-122"/>
              </a:rPr>
              <a:t>)&lt;O(n</a:t>
            </a:r>
            <a:r>
              <a:rPr lang="en-US" altLang="zh-CN" sz="2400" baseline="22000" dirty="0">
                <a:solidFill>
                  <a:schemeClr val="tx1"/>
                </a:solidFill>
                <a:latin typeface="+mn-lt"/>
                <a:ea typeface="宋体" pitchFamily="2" charset="-122"/>
              </a:rPr>
              <a:t>3</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a:p>
            <a:pPr>
              <a:lnSpc>
                <a:spcPct val="150000"/>
              </a:lnSpc>
            </a:pPr>
            <a:r>
              <a:rPr lang="zh-CN" altLang="en-US" sz="2400" dirty="0">
                <a:solidFill>
                  <a:schemeClr val="tx1"/>
                </a:solidFill>
                <a:latin typeface="+mn-lt"/>
                <a:ea typeface="宋体" pitchFamily="2" charset="-122"/>
              </a:rPr>
              <a:t>指数时间的关系为：</a:t>
            </a:r>
            <a:endParaRPr lang="zh-CN" altLang="en-US" sz="2400" dirty="0">
              <a:solidFill>
                <a:schemeClr val="tx1"/>
              </a:solidFill>
              <a:latin typeface="+mn-lt"/>
              <a:ea typeface="宋体" pitchFamily="2" charset="-122"/>
            </a:endParaRPr>
          </a:p>
          <a:p>
            <a:pPr>
              <a:lnSpc>
                <a:spcPct val="150000"/>
              </a:lnSpc>
            </a:pPr>
            <a:r>
              <a:rPr lang="zh-CN" altLang="en-US" sz="2400" dirty="0">
                <a:solidFill>
                  <a:schemeClr val="tx1"/>
                </a:solidFill>
                <a:latin typeface="+mn-lt"/>
                <a:ea typeface="宋体" pitchFamily="2" charset="-122"/>
              </a:rPr>
              <a:t>   </a:t>
            </a:r>
            <a:r>
              <a:rPr lang="en-US" altLang="zh-CN" sz="2400" dirty="0">
                <a:solidFill>
                  <a:schemeClr val="tx1"/>
                </a:solidFill>
                <a:latin typeface="+mn-lt"/>
                <a:ea typeface="宋体" pitchFamily="2" charset="-122"/>
              </a:rPr>
              <a:t>O(2</a:t>
            </a:r>
            <a:r>
              <a:rPr lang="en-US" altLang="zh-CN" sz="2400" baseline="36000" dirty="0">
                <a:solidFill>
                  <a:schemeClr val="tx1"/>
                </a:solidFill>
                <a:latin typeface="+mn-lt"/>
                <a:ea typeface="宋体" pitchFamily="2" charset="-122"/>
              </a:rPr>
              <a:t>n</a:t>
            </a:r>
            <a:r>
              <a:rPr lang="en-US" altLang="zh-CN" sz="2400" dirty="0">
                <a:solidFill>
                  <a:schemeClr val="tx1"/>
                </a:solidFill>
                <a:latin typeface="+mn-lt"/>
                <a:ea typeface="宋体" pitchFamily="2" charset="-122"/>
              </a:rPr>
              <a:t>)&lt;O(n!)&lt;O(</a:t>
            </a:r>
            <a:r>
              <a:rPr lang="en-US" altLang="zh-CN" sz="2400" dirty="0" err="1">
                <a:solidFill>
                  <a:schemeClr val="tx1"/>
                </a:solidFill>
                <a:latin typeface="+mn-lt"/>
                <a:ea typeface="宋体" pitchFamily="2" charset="-122"/>
              </a:rPr>
              <a:t>n</a:t>
            </a:r>
            <a:r>
              <a:rPr lang="en-US" altLang="zh-CN" sz="2400" baseline="36000" dirty="0" err="1">
                <a:solidFill>
                  <a:schemeClr val="tx1"/>
                </a:solidFill>
                <a:latin typeface="+mn-lt"/>
                <a:ea typeface="宋体" pitchFamily="2" charset="-122"/>
              </a:rPr>
              <a:t>n</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t>
            </a:r>
            <a:r>
              <a:rPr lang="zh-CN" altLang="en-US" sz="2400" dirty="0">
                <a:solidFill>
                  <a:schemeClr val="tx1"/>
                </a:solidFill>
                <a:latin typeface="+mn-lt"/>
                <a:ea typeface="宋体" pitchFamily="2" charset="-122"/>
              </a:rPr>
              <a:t>当</a:t>
            </a:r>
            <a:r>
              <a:rPr lang="en-US" altLang="zh-CN" sz="2400" dirty="0">
                <a:solidFill>
                  <a:schemeClr val="tx1"/>
                </a:solidFill>
                <a:latin typeface="+mn-lt"/>
                <a:ea typeface="宋体" pitchFamily="2" charset="-122"/>
              </a:rPr>
              <a:t>n</a:t>
            </a:r>
            <a:r>
              <a:rPr lang="zh-CN" altLang="en-US" sz="2400" dirty="0">
                <a:solidFill>
                  <a:schemeClr val="tx1"/>
                </a:solidFill>
                <a:latin typeface="+mn-lt"/>
                <a:ea typeface="宋体" pitchFamily="2" charset="-122"/>
              </a:rPr>
              <a:t>取得很大时，指数时间算法和多项式时间算法在所需时间上非常悬殊。因此，只要有人能将现有指数时间算法中的任何一个算法化简为多项式时间算法，那就取得了一个伟大的成就。</a:t>
            </a:r>
            <a:endParaRPr lang="zh-CN" altLang="en-US" sz="2400" dirty="0">
              <a:solidFill>
                <a:schemeClr val="tx1"/>
              </a:solidFill>
              <a:latin typeface="+mn-lt"/>
              <a:ea typeface="宋体"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83565" y="304483"/>
            <a:ext cx="7772400" cy="1143000"/>
          </a:xfrm>
        </p:spPr>
        <p:txBody>
          <a:bodyPr/>
          <a:p>
            <a:r>
              <a:rPr lang="zh-CN" altLang="en-US">
                <a:solidFill>
                  <a:schemeClr val="tx1"/>
                </a:solidFill>
                <a:effectLst>
                  <a:outerShdw blurRad="38100" dist="19050" dir="2700000" algn="tl" rotWithShape="0">
                    <a:schemeClr val="dk1">
                      <a:alpha val="40000"/>
                    </a:schemeClr>
                  </a:outerShdw>
                </a:effectLst>
              </a:rPr>
              <a:t>最大子序列和问题</a:t>
            </a:r>
            <a:endParaRPr lang="zh-CN" altLang="en-US">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sz="quarter" idx="1"/>
          </p:nvPr>
        </p:nvSpPr>
        <p:spPr>
          <a:xfrm>
            <a:off x="685800" y="1447800"/>
            <a:ext cx="7772400" cy="4572000"/>
          </a:xfrm>
        </p:spPr>
        <p:txBody>
          <a:bodyPr/>
          <a:p>
            <a:r>
              <a:rPr lang="zh-CN" altLang="en-US"/>
              <a:t>问题描述</a:t>
            </a:r>
            <a:endParaRPr lang="zh-CN" altLang="en-US"/>
          </a:p>
          <a:p>
            <a:pPr marL="0" indent="0">
              <a:lnSpc>
                <a:spcPct val="150000"/>
              </a:lnSpc>
              <a:buNone/>
            </a:pPr>
            <a:r>
              <a:rPr lang="zh-CN" altLang="en-US" sz="2400"/>
              <a:t>求取数组中</a:t>
            </a:r>
            <a:r>
              <a:rPr lang="zh-CN" altLang="en-US" sz="2400" b="1">
                <a:solidFill>
                  <a:schemeClr val="accent1"/>
                </a:solidFill>
                <a:effectLst>
                  <a:outerShdw blurRad="38100" dist="25400" dir="5400000" algn="ctr" rotWithShape="0">
                    <a:srgbClr val="6E747A">
                      <a:alpha val="43000"/>
                    </a:srgbClr>
                  </a:outerShdw>
                </a:effectLst>
              </a:rPr>
              <a:t>最大连续子序列和</a:t>
            </a:r>
            <a:r>
              <a:rPr lang="zh-CN" altLang="en-US" sz="2400"/>
              <a:t>，例如给定数组为A={1， 3， -2， 4， -5}， 则最大连续子序列和为6，即1+3+（-2）+ 4 = 6。</a:t>
            </a:r>
            <a:endParaRPr lang="zh-CN" altLang="en-US" sz="2400"/>
          </a:p>
        </p:txBody>
      </p:sp>
      <p:graphicFrame>
        <p:nvGraphicFramePr>
          <p:cNvPr id="4" name="表格 3"/>
          <p:cNvGraphicFramePr/>
          <p:nvPr>
            <p:custDataLst>
              <p:tags r:id="rId1"/>
            </p:custDataLst>
          </p:nvPr>
        </p:nvGraphicFramePr>
        <p:xfrm>
          <a:off x="859790" y="3709670"/>
          <a:ext cx="7496175" cy="2593340"/>
        </p:xfrm>
        <a:graphic>
          <a:graphicData uri="http://schemas.openxmlformats.org/drawingml/2006/table">
            <a:tbl>
              <a:tblPr firstRow="1" bandRow="1">
                <a:tableStyleId>{5940675A-B579-460E-94D1-54222C63F5DA}</a:tableStyleId>
              </a:tblPr>
              <a:tblGrid>
                <a:gridCol w="732790"/>
                <a:gridCol w="1766570"/>
                <a:gridCol w="1164590"/>
                <a:gridCol w="1309370"/>
                <a:gridCol w="1225550"/>
                <a:gridCol w="1297305"/>
              </a:tblGrid>
              <a:tr h="490220">
                <a:tc gridSpan="2">
                  <a:txBody>
                    <a:bodyPr/>
                    <a:p>
                      <a:pPr>
                        <a:buNone/>
                      </a:pPr>
                      <a:r>
                        <a:rPr lang="zh-CN" altLang="en-US" b="1"/>
                        <a:t>算法</a:t>
                      </a:r>
                      <a:endParaRPr lang="zh-CN" altLang="en-US" b="1"/>
                    </a:p>
                  </a:txBody>
                  <a:tcPr anchor="ctr" anchorCtr="0"/>
                </a:tc>
                <a:tc hMerge="1">
                  <a:tcPr anchor="ctr" anchorCtr="0"/>
                </a:tc>
                <a:tc>
                  <a:txBody>
                    <a:bodyPr/>
                    <a:p>
                      <a:pPr>
                        <a:buNone/>
                      </a:pPr>
                      <a:r>
                        <a:rPr lang="en-US" altLang="zh-CN"/>
                        <a:t>1</a:t>
                      </a:r>
                      <a:endParaRPr lang="en-US" altLang="zh-CN"/>
                    </a:p>
                  </a:txBody>
                  <a:tcPr anchor="ctr" anchorCtr="0"/>
                </a:tc>
                <a:tc>
                  <a:txBody>
                    <a:bodyPr/>
                    <a:p>
                      <a:pPr>
                        <a:buNone/>
                      </a:pPr>
                      <a:r>
                        <a:rPr lang="en-US" altLang="zh-CN"/>
                        <a:t>2</a:t>
                      </a:r>
                      <a:endParaRPr lang="en-US" altLang="zh-CN"/>
                    </a:p>
                  </a:txBody>
                  <a:tcPr anchor="ctr" anchorCtr="0"/>
                </a:tc>
                <a:tc>
                  <a:txBody>
                    <a:bodyPr/>
                    <a:p>
                      <a:pPr>
                        <a:buNone/>
                      </a:pPr>
                      <a:r>
                        <a:rPr lang="en-US" altLang="zh-CN"/>
                        <a:t>3</a:t>
                      </a:r>
                      <a:endParaRPr lang="en-US" altLang="zh-CN"/>
                    </a:p>
                  </a:txBody>
                  <a:tcPr anchor="ctr" anchorCtr="0"/>
                </a:tc>
                <a:tc>
                  <a:txBody>
                    <a:bodyPr/>
                    <a:p>
                      <a:pPr>
                        <a:buNone/>
                      </a:pPr>
                      <a:r>
                        <a:rPr lang="en-US" altLang="zh-CN"/>
                        <a:t>4</a:t>
                      </a:r>
                      <a:endParaRPr lang="en-US" altLang="zh-CN"/>
                    </a:p>
                  </a:txBody>
                  <a:tcPr anchor="ctr" anchorCtr="0"/>
                </a:tc>
              </a:tr>
              <a:tr h="483870">
                <a:tc gridSpan="2">
                  <a:txBody>
                    <a:bodyPr/>
                    <a:p>
                      <a:pPr>
                        <a:buNone/>
                      </a:pPr>
                      <a:r>
                        <a:rPr lang="zh-CN" altLang="en-US" b="1"/>
                        <a:t>时间</a:t>
                      </a:r>
                      <a:endParaRPr lang="zh-CN" altLang="en-US" b="1"/>
                    </a:p>
                  </a:txBody>
                  <a:tcPr/>
                </a:tc>
                <a:tc hMerge="1">
                  <a:tcPr/>
                </a:tc>
                <a:tc>
                  <a:txBody>
                    <a:bodyPr/>
                    <a:p>
                      <a:pPr>
                        <a:buNone/>
                      </a:pPr>
                      <a:r>
                        <a:rPr lang="en-US" altLang="zh-CN"/>
                        <a:t>O(N</a:t>
                      </a:r>
                      <a:r>
                        <a:rPr lang="en-US" altLang="zh-CN" baseline="30000"/>
                        <a:t>3</a:t>
                      </a:r>
                      <a:r>
                        <a:rPr lang="en-US" altLang="zh-CN"/>
                        <a:t>)</a:t>
                      </a:r>
                      <a:endParaRPr lang="en-US" altLang="zh-CN"/>
                    </a:p>
                  </a:txBody>
                  <a:tcPr/>
                </a:tc>
                <a:tc>
                  <a:txBody>
                    <a:bodyPr/>
                    <a:p>
                      <a:pPr>
                        <a:buNone/>
                      </a:pPr>
                      <a:r>
                        <a:rPr lang="en-US" altLang="zh-CN">
                          <a:sym typeface="+mn-ea"/>
                        </a:rPr>
                        <a:t>O(N</a:t>
                      </a:r>
                      <a:r>
                        <a:rPr lang="en-US" altLang="zh-CN" baseline="30000">
                          <a:sym typeface="+mn-ea"/>
                        </a:rPr>
                        <a:t>2</a:t>
                      </a:r>
                      <a:r>
                        <a:rPr lang="en-US" altLang="zh-CN">
                          <a:sym typeface="+mn-ea"/>
                        </a:rPr>
                        <a:t>)</a:t>
                      </a:r>
                      <a:endParaRPr lang="en-US" altLang="zh-CN">
                        <a:sym typeface="+mn-ea"/>
                      </a:endParaRPr>
                    </a:p>
                    <a:p>
                      <a:pPr>
                        <a:buNone/>
                      </a:pPr>
                      <a:endParaRPr lang="zh-CN" altLang="en-US"/>
                    </a:p>
                  </a:txBody>
                  <a:tcPr/>
                </a:tc>
                <a:tc>
                  <a:txBody>
                    <a:bodyPr/>
                    <a:p>
                      <a:pPr>
                        <a:buNone/>
                      </a:pPr>
                      <a:r>
                        <a:rPr lang="en-US" altLang="zh-CN">
                          <a:sym typeface="+mn-ea"/>
                        </a:rPr>
                        <a:t>O(NlogN)</a:t>
                      </a:r>
                      <a:endParaRPr lang="en-US" altLang="zh-CN">
                        <a:sym typeface="+mn-ea"/>
                      </a:endParaRPr>
                    </a:p>
                    <a:p>
                      <a:pPr>
                        <a:buNone/>
                      </a:pPr>
                      <a:endParaRPr lang="zh-CN" altLang="en-US"/>
                    </a:p>
                  </a:txBody>
                  <a:tcPr/>
                </a:tc>
                <a:tc>
                  <a:txBody>
                    <a:bodyPr/>
                    <a:p>
                      <a:pPr>
                        <a:buNone/>
                      </a:pPr>
                      <a:r>
                        <a:rPr lang="en-US" altLang="zh-CN">
                          <a:sym typeface="+mn-ea"/>
                        </a:rPr>
                        <a:t>O(N)</a:t>
                      </a:r>
                      <a:endParaRPr lang="en-US" altLang="zh-CN">
                        <a:sym typeface="+mn-ea"/>
                      </a:endParaRPr>
                    </a:p>
                    <a:p>
                      <a:pPr>
                        <a:buNone/>
                      </a:pPr>
                      <a:endParaRPr lang="zh-CN" altLang="en-US"/>
                    </a:p>
                  </a:txBody>
                  <a:tcPr/>
                </a:tc>
              </a:tr>
              <a:tr h="909955">
                <a:tc>
                  <a:txBody>
                    <a:bodyPr/>
                    <a:p>
                      <a:pPr>
                        <a:buNone/>
                      </a:pPr>
                      <a:r>
                        <a:rPr lang="zh-CN" altLang="en-US" b="1"/>
                        <a:t>规模</a:t>
                      </a:r>
                      <a:endParaRPr lang="zh-CN" altLang="en-US" b="1"/>
                    </a:p>
                  </a:txBody>
                  <a:tcPr/>
                </a:tc>
                <a:tc>
                  <a:txBody>
                    <a:bodyPr/>
                    <a:p>
                      <a:pPr>
                        <a:buNone/>
                      </a:pPr>
                      <a:r>
                        <a:rPr lang="en-US" altLang="zh-CN"/>
                        <a:t>N=10</a:t>
                      </a:r>
                      <a:endParaRPr lang="en-US" altLang="zh-CN"/>
                    </a:p>
                    <a:p>
                      <a:pPr>
                        <a:buNone/>
                      </a:pPr>
                      <a:r>
                        <a:rPr lang="en-US" altLang="zh-CN"/>
                        <a:t>N = 100</a:t>
                      </a:r>
                      <a:endParaRPr lang="en-US" altLang="zh-CN"/>
                    </a:p>
                    <a:p>
                      <a:pPr>
                        <a:buNone/>
                      </a:pPr>
                      <a:r>
                        <a:rPr lang="en-US" altLang="zh-CN"/>
                        <a:t>N = 1000</a:t>
                      </a:r>
                      <a:endParaRPr lang="en-US" altLang="zh-CN"/>
                    </a:p>
                    <a:p>
                      <a:pPr>
                        <a:buNone/>
                      </a:pPr>
                      <a:r>
                        <a:rPr lang="en-US" altLang="zh-CN"/>
                        <a:t>N = 10000</a:t>
                      </a:r>
                      <a:endParaRPr lang="en-US" altLang="zh-CN"/>
                    </a:p>
                    <a:p>
                      <a:pPr>
                        <a:buNone/>
                      </a:pPr>
                      <a:r>
                        <a:rPr lang="en-US" altLang="zh-CN"/>
                        <a:t>N = 100000</a:t>
                      </a:r>
                      <a:endParaRPr lang="en-US" altLang="zh-CN"/>
                    </a:p>
                  </a:txBody>
                  <a:tcPr/>
                </a:tc>
                <a:tc>
                  <a:txBody>
                    <a:bodyPr/>
                    <a:p>
                      <a:pPr>
                        <a:buNone/>
                      </a:pPr>
                      <a:r>
                        <a:rPr lang="en-US" altLang="zh-CN"/>
                        <a:t>0.0010</a:t>
                      </a:r>
                      <a:endParaRPr lang="en-US" altLang="zh-CN"/>
                    </a:p>
                    <a:p>
                      <a:pPr>
                        <a:buNone/>
                      </a:pPr>
                      <a:r>
                        <a:rPr lang="en-US" altLang="zh-CN"/>
                        <a:t>0.4702</a:t>
                      </a:r>
                      <a:endParaRPr lang="en-US" altLang="zh-CN"/>
                    </a:p>
                    <a:p>
                      <a:pPr>
                        <a:buNone/>
                      </a:pPr>
                      <a:r>
                        <a:rPr lang="en-US" altLang="zh-CN"/>
                        <a:t>448.77</a:t>
                      </a:r>
                      <a:endParaRPr lang="en-US" altLang="zh-CN"/>
                    </a:p>
                    <a:p>
                      <a:pPr>
                        <a:buNone/>
                      </a:pPr>
                      <a:r>
                        <a:rPr lang="en-US" altLang="zh-CN"/>
                        <a:t>NA</a:t>
                      </a:r>
                      <a:endParaRPr lang="en-US" altLang="zh-CN"/>
                    </a:p>
                    <a:p>
                      <a:pPr>
                        <a:buNone/>
                      </a:pPr>
                      <a:r>
                        <a:rPr lang="en-US" altLang="zh-CN"/>
                        <a:t>NA</a:t>
                      </a:r>
                      <a:endParaRPr lang="en-US" altLang="zh-CN"/>
                    </a:p>
                  </a:txBody>
                  <a:tcPr/>
                </a:tc>
                <a:tc>
                  <a:txBody>
                    <a:bodyPr/>
                    <a:p>
                      <a:pPr>
                        <a:buNone/>
                      </a:pPr>
                      <a:r>
                        <a:rPr lang="en-US" altLang="zh-CN"/>
                        <a:t>0.00045</a:t>
                      </a:r>
                      <a:endParaRPr lang="en-US" altLang="zh-CN"/>
                    </a:p>
                    <a:p>
                      <a:pPr>
                        <a:buNone/>
                      </a:pPr>
                      <a:r>
                        <a:rPr lang="en-US" altLang="zh-CN"/>
                        <a:t>0.01112</a:t>
                      </a:r>
                      <a:endParaRPr lang="en-US" altLang="zh-CN"/>
                    </a:p>
                    <a:p>
                      <a:pPr>
                        <a:buNone/>
                      </a:pPr>
                      <a:r>
                        <a:rPr lang="en-US" altLang="zh-CN"/>
                        <a:t>1.1233</a:t>
                      </a:r>
                      <a:endParaRPr lang="en-US" altLang="zh-CN"/>
                    </a:p>
                    <a:p>
                      <a:pPr>
                        <a:buNone/>
                      </a:pPr>
                      <a:r>
                        <a:rPr lang="en-US" altLang="zh-CN"/>
                        <a:t>111.13</a:t>
                      </a:r>
                      <a:endParaRPr lang="en-US" altLang="zh-CN"/>
                    </a:p>
                    <a:p>
                      <a:pPr>
                        <a:buNone/>
                      </a:pPr>
                      <a:r>
                        <a:rPr lang="en-US" altLang="zh-CN"/>
                        <a:t>NA</a:t>
                      </a:r>
                      <a:endParaRPr lang="en-US" altLang="zh-CN"/>
                    </a:p>
                  </a:txBody>
                  <a:tcPr/>
                </a:tc>
                <a:tc>
                  <a:txBody>
                    <a:bodyPr/>
                    <a:p>
                      <a:pPr>
                        <a:buNone/>
                      </a:pPr>
                      <a:r>
                        <a:rPr lang="en-US" altLang="zh-CN"/>
                        <a:t>0.00066</a:t>
                      </a:r>
                      <a:endParaRPr lang="en-US" altLang="zh-CN"/>
                    </a:p>
                    <a:p>
                      <a:pPr>
                        <a:buNone/>
                      </a:pPr>
                      <a:r>
                        <a:rPr lang="en-US" altLang="zh-CN"/>
                        <a:t>0.00486</a:t>
                      </a:r>
                      <a:endParaRPr lang="en-US" altLang="zh-CN"/>
                    </a:p>
                    <a:p>
                      <a:pPr>
                        <a:buNone/>
                      </a:pPr>
                      <a:r>
                        <a:rPr lang="en-US" altLang="zh-CN"/>
                        <a:t>0.05843</a:t>
                      </a:r>
                      <a:endParaRPr lang="en-US" altLang="zh-CN"/>
                    </a:p>
                    <a:p>
                      <a:pPr>
                        <a:buNone/>
                      </a:pPr>
                      <a:r>
                        <a:rPr lang="en-US" altLang="zh-CN"/>
                        <a:t>0.68631</a:t>
                      </a:r>
                      <a:endParaRPr lang="en-US" altLang="zh-CN"/>
                    </a:p>
                    <a:p>
                      <a:pPr>
                        <a:buNone/>
                      </a:pPr>
                      <a:r>
                        <a:rPr lang="en-US" altLang="zh-CN"/>
                        <a:t>8.0113</a:t>
                      </a:r>
                      <a:endParaRPr lang="en-US" altLang="zh-CN"/>
                    </a:p>
                  </a:txBody>
                  <a:tcPr/>
                </a:tc>
                <a:tc>
                  <a:txBody>
                    <a:bodyPr/>
                    <a:p>
                      <a:pPr>
                        <a:buNone/>
                      </a:pPr>
                      <a:r>
                        <a:rPr lang="en-US" altLang="zh-CN"/>
                        <a:t>0.00034</a:t>
                      </a:r>
                      <a:endParaRPr lang="en-US" altLang="zh-CN"/>
                    </a:p>
                    <a:p>
                      <a:pPr>
                        <a:buNone/>
                      </a:pPr>
                      <a:r>
                        <a:rPr lang="en-US" altLang="zh-CN"/>
                        <a:t>0.00063</a:t>
                      </a:r>
                      <a:endParaRPr lang="en-US" altLang="zh-CN"/>
                    </a:p>
                    <a:p>
                      <a:pPr>
                        <a:buNone/>
                      </a:pPr>
                      <a:r>
                        <a:rPr lang="en-US" altLang="zh-CN"/>
                        <a:t>0.00333</a:t>
                      </a:r>
                      <a:endParaRPr lang="en-US" altLang="zh-CN"/>
                    </a:p>
                    <a:p>
                      <a:pPr>
                        <a:buNone/>
                      </a:pPr>
                      <a:r>
                        <a:rPr lang="en-US" altLang="zh-CN"/>
                        <a:t>0.03042</a:t>
                      </a:r>
                      <a:endParaRPr lang="en-US" altLang="zh-CN"/>
                    </a:p>
                    <a:p>
                      <a:pPr>
                        <a:buNone/>
                      </a:pPr>
                      <a:r>
                        <a:rPr lang="en-US" altLang="zh-CN"/>
                        <a:t>0.29832</a:t>
                      </a:r>
                      <a:endParaRPr lang="en-US" altLang="zh-CN"/>
                    </a:p>
                  </a:txBody>
                  <a:tcPr/>
                </a:tc>
              </a:tr>
            </a:tbl>
          </a:graphicData>
        </a:graphic>
      </p:graphicFrame>
      <p:sp>
        <p:nvSpPr>
          <p:cNvPr id="5" name="文本框 4"/>
          <p:cNvSpPr txBox="1"/>
          <p:nvPr/>
        </p:nvSpPr>
        <p:spPr>
          <a:xfrm>
            <a:off x="3144520" y="6303010"/>
            <a:ext cx="2926080" cy="368300"/>
          </a:xfrm>
          <a:prstGeom prst="rect">
            <a:avLst/>
          </a:prstGeom>
          <a:noFill/>
        </p:spPr>
        <p:txBody>
          <a:bodyPr wrap="none" rtlCol="0">
            <a:spAutoFit/>
          </a:bodyPr>
          <a:p>
            <a:r>
              <a:rPr lang="zh-CN" altLang="en-US"/>
              <a:t>几种算法的运行时间（秒）</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835" y="304483"/>
            <a:ext cx="7772400" cy="1143000"/>
          </a:xfrm>
        </p:spPr>
        <p:txBody>
          <a:bodyPr/>
          <a:p>
            <a:r>
              <a:rPr lang="zh-CN" altLang="en-US">
                <a:solidFill>
                  <a:schemeClr val="tx1"/>
                </a:solidFill>
              </a:rPr>
              <a:t>算法</a:t>
            </a:r>
            <a:r>
              <a:rPr lang="en-US" altLang="zh-CN">
                <a:solidFill>
                  <a:schemeClr val="tx1"/>
                </a:solidFill>
              </a:rPr>
              <a:t>1</a:t>
            </a:r>
            <a:r>
              <a:rPr lang="zh-CN" altLang="en-US">
                <a:solidFill>
                  <a:schemeClr val="tx1"/>
                </a:solidFill>
              </a:rPr>
              <a:t>：穷举法</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1519555" y="1351915"/>
            <a:ext cx="5479415" cy="52819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835" y="304483"/>
            <a:ext cx="7772400" cy="1143000"/>
          </a:xfrm>
        </p:spPr>
        <p:txBody>
          <a:bodyPr/>
          <a:p>
            <a:r>
              <a:rPr lang="zh-CN" altLang="en-US">
                <a:solidFill>
                  <a:schemeClr val="tx1"/>
                </a:solidFill>
              </a:rPr>
              <a:t>算法</a:t>
            </a:r>
            <a:r>
              <a:rPr lang="en-US" altLang="zh-CN">
                <a:solidFill>
                  <a:schemeClr val="tx1"/>
                </a:solidFill>
              </a:rPr>
              <a:t>2</a:t>
            </a:r>
            <a:r>
              <a:rPr lang="zh-CN" altLang="en-US">
                <a:solidFill>
                  <a:schemeClr val="tx1"/>
                </a:solidFill>
              </a:rPr>
              <a:t>：穷举法</a:t>
            </a:r>
            <a:r>
              <a:rPr lang="en-US" altLang="zh-CN">
                <a:solidFill>
                  <a:schemeClr val="tx1"/>
                </a:solidFill>
              </a:rPr>
              <a:t>--</a:t>
            </a:r>
            <a:r>
              <a:rPr lang="zh-CN" altLang="en-US">
                <a:solidFill>
                  <a:schemeClr val="tx1"/>
                </a:solidFill>
              </a:rPr>
              <a:t>改进</a:t>
            </a:r>
            <a:endParaRPr lang="zh-CN" altLang="en-US">
              <a:solidFill>
                <a:schemeClr val="tx1"/>
              </a:solidFill>
            </a:endParaRPr>
          </a:p>
        </p:txBody>
      </p:sp>
      <p:pic>
        <p:nvPicPr>
          <p:cNvPr id="3" name="图片 2"/>
          <p:cNvPicPr>
            <a:picLocks noChangeAspect="1"/>
          </p:cNvPicPr>
          <p:nvPr/>
        </p:nvPicPr>
        <p:blipFill>
          <a:blip r:embed="rId1"/>
          <a:stretch>
            <a:fillRect/>
          </a:stretch>
        </p:blipFill>
        <p:spPr>
          <a:xfrm>
            <a:off x="1608455" y="1447800"/>
            <a:ext cx="5471795" cy="49060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835" y="304483"/>
            <a:ext cx="7772400" cy="1143000"/>
          </a:xfrm>
        </p:spPr>
        <p:txBody>
          <a:bodyPr/>
          <a:p>
            <a:r>
              <a:rPr lang="zh-CN" altLang="en-US">
                <a:solidFill>
                  <a:schemeClr val="tx1"/>
                </a:solidFill>
              </a:rPr>
              <a:t>算法</a:t>
            </a:r>
            <a:r>
              <a:rPr lang="en-US" altLang="zh-CN">
                <a:solidFill>
                  <a:schemeClr val="tx1"/>
                </a:solidFill>
              </a:rPr>
              <a:t>3</a:t>
            </a:r>
            <a:r>
              <a:rPr lang="zh-CN" altLang="en-US">
                <a:solidFill>
                  <a:schemeClr val="tx1"/>
                </a:solidFill>
              </a:rPr>
              <a:t>：递归</a:t>
            </a:r>
            <a:r>
              <a:rPr lang="en-US" altLang="zh-CN">
                <a:solidFill>
                  <a:schemeClr val="tx1"/>
                </a:solidFill>
              </a:rPr>
              <a:t>-</a:t>
            </a:r>
            <a:r>
              <a:rPr lang="zh-CN" altLang="en-US">
                <a:solidFill>
                  <a:schemeClr val="tx1"/>
                </a:solidFill>
              </a:rPr>
              <a:t>分治法</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1467485" y="4663440"/>
            <a:ext cx="5452110" cy="1420495"/>
          </a:xfrm>
          <a:prstGeom prst="rect">
            <a:avLst/>
          </a:prstGeom>
        </p:spPr>
      </p:pic>
      <p:sp>
        <p:nvSpPr>
          <p:cNvPr id="5" name="文本框 4"/>
          <p:cNvSpPr txBox="1"/>
          <p:nvPr/>
        </p:nvSpPr>
        <p:spPr>
          <a:xfrm>
            <a:off x="457835" y="1447800"/>
            <a:ext cx="7967980" cy="2861310"/>
          </a:xfrm>
          <a:prstGeom prst="rect">
            <a:avLst/>
          </a:prstGeom>
          <a:noFill/>
        </p:spPr>
        <p:txBody>
          <a:bodyPr wrap="square" rtlCol="0" anchor="t">
            <a:spAutoFit/>
          </a:bodyPr>
          <a:p>
            <a:pPr>
              <a:lnSpc>
                <a:spcPct val="150000"/>
              </a:lnSpc>
            </a:pPr>
            <a:r>
              <a:rPr lang="zh-CN" altLang="en-US" sz="2000"/>
              <a:t>可以把整个序列平均分成左右两部分，答案则会在以下三种情况中：</a:t>
            </a:r>
            <a:endParaRPr lang="zh-CN" altLang="en-US" sz="2000"/>
          </a:p>
          <a:p>
            <a:pPr>
              <a:lnSpc>
                <a:spcPct val="150000"/>
              </a:lnSpc>
            </a:pPr>
            <a:r>
              <a:rPr lang="zh-CN" altLang="en-US" sz="2000"/>
              <a:t>1、所求序列完全包含在左半部分的序列中。</a:t>
            </a:r>
            <a:endParaRPr lang="zh-CN" altLang="en-US" sz="2000"/>
          </a:p>
          <a:p>
            <a:pPr>
              <a:lnSpc>
                <a:spcPct val="150000"/>
              </a:lnSpc>
            </a:pPr>
            <a:r>
              <a:rPr lang="zh-CN" altLang="en-US" sz="2000"/>
              <a:t>2、所求序列完全包含在右半部分的序列中。</a:t>
            </a:r>
            <a:endParaRPr lang="zh-CN" altLang="en-US" sz="2000"/>
          </a:p>
          <a:p>
            <a:pPr>
              <a:lnSpc>
                <a:spcPct val="150000"/>
              </a:lnSpc>
            </a:pPr>
            <a:r>
              <a:rPr lang="zh-CN" altLang="en-US" sz="2000"/>
              <a:t>3、所求序列刚好横跨分割点，即左右序列各占一部分。</a:t>
            </a:r>
            <a:endParaRPr lang="zh-CN" altLang="en-US" sz="2000"/>
          </a:p>
          <a:p>
            <a:pPr marL="720090" fontAlgn="auto">
              <a:lnSpc>
                <a:spcPct val="150000"/>
              </a:lnSpc>
            </a:pPr>
            <a:r>
              <a:rPr lang="en-US" altLang="zh-CN" sz="2000"/>
              <a:t>以分割点为起点向左的最大连续序列和+以分割点为起点向右的最大连续序列和</a:t>
            </a:r>
            <a:endParaRPr lang="en-US" altLang="zh-CN"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1.1 </a:t>
            </a:r>
            <a:r>
              <a:rPr lang="zh-CN" altLang="en-US" dirty="0">
                <a:solidFill>
                  <a:schemeClr val="tx1"/>
                </a:solidFill>
                <a:sym typeface="+mn-ea"/>
              </a:rPr>
              <a:t>引言</a:t>
            </a:r>
            <a:endParaRPr lang="zh-CN" altLang="en-US" dirty="0">
              <a:solidFill>
                <a:schemeClr val="tx1"/>
              </a:solidFill>
            </a:endParaRPr>
          </a:p>
        </p:txBody>
      </p:sp>
      <p:sp>
        <p:nvSpPr>
          <p:cNvPr id="3" name="内容占位符 2"/>
          <p:cNvSpPr>
            <a:spLocks noGrp="1"/>
          </p:cNvSpPr>
          <p:nvPr>
            <p:ph sz="quarter" idx="1"/>
          </p:nvPr>
        </p:nvSpPr>
        <p:spPr>
          <a:xfrm>
            <a:off x="914400" y="1447800"/>
            <a:ext cx="7772400" cy="5053034"/>
          </a:xfrm>
        </p:spPr>
        <p:txBody>
          <a:bodyPr>
            <a:normAutofit/>
          </a:bodyPr>
          <a:lstStyle/>
          <a:p>
            <a:pPr>
              <a:lnSpc>
                <a:spcPct val="150000"/>
              </a:lnSpc>
            </a:pPr>
            <a:r>
              <a:rPr lang="zh-CN" altLang="en-US" sz="2400" dirty="0"/>
              <a:t>如何发现社群？谁最具影响力？</a:t>
            </a: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0" name="Picture 2"/>
          <p:cNvPicPr>
            <a:picLocks noChangeAspect="1" noChangeArrowheads="1"/>
          </p:cNvPicPr>
          <p:nvPr/>
        </p:nvPicPr>
        <p:blipFill>
          <a:blip r:embed="rId1"/>
          <a:srcRect/>
          <a:stretch>
            <a:fillRect/>
          </a:stretch>
        </p:blipFill>
        <p:spPr bwMode="auto">
          <a:xfrm>
            <a:off x="460375" y="2345690"/>
            <a:ext cx="5275580" cy="3431540"/>
          </a:xfrm>
          <a:prstGeom prst="rect">
            <a:avLst/>
          </a:prstGeom>
          <a:noFill/>
          <a:ln w="9525">
            <a:noFill/>
            <a:miter lim="800000"/>
            <a:headEnd/>
            <a:tailEnd/>
          </a:ln>
          <a:effectLst/>
        </p:spPr>
      </p:pic>
      <p:sp>
        <p:nvSpPr>
          <p:cNvPr id="4" name="文本框 3"/>
          <p:cNvSpPr txBox="1"/>
          <p:nvPr/>
        </p:nvSpPr>
        <p:spPr>
          <a:xfrm>
            <a:off x="6068060" y="2185670"/>
            <a:ext cx="2858135" cy="3784600"/>
          </a:xfrm>
          <a:prstGeom prst="rect">
            <a:avLst/>
          </a:prstGeom>
          <a:noFill/>
        </p:spPr>
        <p:txBody>
          <a:bodyPr wrap="square" rtlCol="0">
            <a:spAutoFit/>
          </a:bodyPr>
          <a:p>
            <a:pPr>
              <a:lnSpc>
                <a:spcPct val="200000"/>
              </a:lnSpc>
            </a:pPr>
            <a:r>
              <a:rPr kumimoji="1" lang="zh-CN" altLang="en-US" sz="2000" dirty="0"/>
              <a:t>需要解决的问题：</a:t>
            </a:r>
            <a:endParaRPr kumimoji="1" lang="zh-CN" altLang="en-US" sz="2000" dirty="0"/>
          </a:p>
          <a:p>
            <a:pPr marL="457200" indent="-457200">
              <a:lnSpc>
                <a:spcPct val="200000"/>
              </a:lnSpc>
              <a:buFont typeface="Arial" panose="020B0604020202090204" pitchFamily="34" charset="0"/>
              <a:buAutoNum type="arabicPeriod"/>
            </a:pPr>
            <a:r>
              <a:rPr kumimoji="1" lang="zh-CN" altLang="en-US" sz="2000" dirty="0"/>
              <a:t>用户及关系如何在计算机中存储管理；</a:t>
            </a:r>
            <a:endParaRPr kumimoji="1" lang="zh-CN" altLang="en-US" sz="2000" dirty="0"/>
          </a:p>
          <a:p>
            <a:pPr marL="457200" indent="-457200">
              <a:lnSpc>
                <a:spcPct val="200000"/>
              </a:lnSpc>
              <a:buFont typeface="Arial" panose="020B0604020202090204" pitchFamily="34" charset="0"/>
              <a:buAutoNum type="arabicPeriod"/>
            </a:pPr>
            <a:r>
              <a:rPr kumimoji="1" lang="zh-CN" altLang="en-US" sz="2000" dirty="0"/>
              <a:t>设计一系列的步骤进行求解；</a:t>
            </a:r>
            <a:endParaRPr kumimoji="1" lang="zh-CN" altLang="en-US" sz="2000" dirty="0"/>
          </a:p>
          <a:p>
            <a:pPr marL="457200" indent="-457200">
              <a:lnSpc>
                <a:spcPct val="200000"/>
              </a:lnSpc>
              <a:buFont typeface="Arial" panose="020B0604020202090204" pitchFamily="34" charset="0"/>
              <a:buAutoNum type="arabicPeriod"/>
            </a:pPr>
            <a:r>
              <a:rPr kumimoji="1" lang="zh-CN" altLang="en-US" sz="2000" dirty="0"/>
              <a:t>解决方案效率如何？</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61950" y="184468"/>
            <a:ext cx="7772400" cy="1143000"/>
          </a:xfrm>
        </p:spPr>
        <p:txBody>
          <a:bodyPr/>
          <a:p>
            <a:r>
              <a:rPr lang="zh-CN" altLang="en-US">
                <a:solidFill>
                  <a:schemeClr val="tx1"/>
                </a:solidFill>
              </a:rPr>
              <a:t>算法</a:t>
            </a:r>
            <a:r>
              <a:rPr lang="en-US" altLang="zh-CN">
                <a:solidFill>
                  <a:schemeClr val="tx1"/>
                </a:solidFill>
              </a:rPr>
              <a:t>4</a:t>
            </a:r>
            <a:r>
              <a:rPr lang="zh-CN" altLang="en-US">
                <a:solidFill>
                  <a:schemeClr val="tx1"/>
                </a:solidFill>
              </a:rPr>
              <a:t>：完美的联机算法</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3791585" y="1178560"/>
            <a:ext cx="4854575" cy="5506720"/>
          </a:xfrm>
          <a:prstGeom prst="rect">
            <a:avLst/>
          </a:prstGeom>
        </p:spPr>
      </p:pic>
      <p:sp>
        <p:nvSpPr>
          <p:cNvPr id="5" name="文本框 4"/>
          <p:cNvSpPr txBox="1"/>
          <p:nvPr/>
        </p:nvSpPr>
        <p:spPr>
          <a:xfrm>
            <a:off x="361950" y="1327785"/>
            <a:ext cx="3350260" cy="3322955"/>
          </a:xfrm>
          <a:prstGeom prst="rect">
            <a:avLst/>
          </a:prstGeom>
          <a:noFill/>
        </p:spPr>
        <p:txBody>
          <a:bodyPr wrap="square" rtlCol="0">
            <a:spAutoFit/>
          </a:bodyPr>
          <a:p>
            <a:pPr>
              <a:lnSpc>
                <a:spcPct val="150000"/>
              </a:lnSpc>
            </a:pPr>
            <a:r>
              <a:rPr lang="zh-CN" altLang="en-US" sz="2000" b="1"/>
              <a:t>解析</a:t>
            </a:r>
            <a:r>
              <a:rPr lang="zh-CN" altLang="en-US" sz="2000"/>
              <a:t>：</a:t>
            </a:r>
            <a:endParaRPr lang="zh-CN" altLang="en-US" sz="2000"/>
          </a:p>
          <a:p>
            <a:pPr>
              <a:lnSpc>
                <a:spcPct val="150000"/>
              </a:lnSpc>
            </a:pPr>
            <a:r>
              <a:rPr lang="zh-CN" altLang="en-US" sz="2000"/>
              <a:t>假设a[i]为负数，则a[i]不可能为此子序列的起始，同理，若a[i]到a[j]的子序列为负，则a[i]到a[j]不可能为子序列的起始，则可以从a[j+1]开始推进。</a:t>
            </a:r>
            <a:endParaRPr lang="zh-CN" altLang="en-US"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2"/>
          <p:cNvSpPr>
            <a:spLocks noGrp="1" noChangeArrowheads="1"/>
          </p:cNvSpPr>
          <p:nvPr>
            <p:ph/>
          </p:nvPr>
        </p:nvSpPr>
        <p:spPr>
          <a:xfrm>
            <a:off x="395288" y="142852"/>
            <a:ext cx="8280400" cy="1609716"/>
          </a:xfrm>
        </p:spPr>
        <p:txBody>
          <a:bodyPr>
            <a:normAutofit lnSpcReduction="10000"/>
          </a:bodyPr>
          <a:lstStyle/>
          <a:p>
            <a:pPr>
              <a:lnSpc>
                <a:spcPct val="150000"/>
              </a:lnSpc>
            </a:pPr>
            <a:r>
              <a:rPr lang="zh-CN" altLang="en-US" sz="2400" dirty="0">
                <a:solidFill>
                  <a:schemeClr val="tx1"/>
                </a:solidFill>
                <a:latin typeface="+mn-lt"/>
                <a:ea typeface="宋体" pitchFamily="2" charset="-122"/>
              </a:rPr>
              <a:t>有的情况下，算法中基本操作重复执行的次数还随问题的输入数据集不同而不同。例如冒泡排序：</a:t>
            </a:r>
            <a:endParaRPr lang="zh-CN" altLang="en-US" sz="2400" dirty="0">
              <a:solidFill>
                <a:schemeClr val="tx1"/>
              </a:solidFill>
              <a:latin typeface="+mn-lt"/>
              <a:ea typeface="宋体" pitchFamily="2" charset="-122"/>
            </a:endParaRPr>
          </a:p>
          <a:p>
            <a:r>
              <a:rPr lang="en-US" altLang="zh-CN" sz="2800" dirty="0">
                <a:ea typeface="宋体" pitchFamily="2" charset="-122"/>
              </a:rPr>
              <a:t>  </a:t>
            </a:r>
            <a:endParaRPr lang="zh-CN" altLang="en-US" sz="2800" dirty="0">
              <a:ea typeface="宋体" pitchFamily="2" charset="-122"/>
            </a:endParaRPr>
          </a:p>
        </p:txBody>
      </p:sp>
      <p:pic>
        <p:nvPicPr>
          <p:cNvPr id="5" name="Picture 2" descr="https://timgsa.baidu.com/timg?image&amp;quality=80&amp;size=b9999_10000&amp;sec=1488263390033&amp;di=a4a57acd992ef921f0af4a18a3277e44&amp;imgtype=0&amp;src=http%3A%2F%2Fimages0.cnblogs.com%2Fblog2015%2F748429%2F201505%2F232206130004494.jpg"/>
          <p:cNvPicPr>
            <a:picLocks noChangeAspect="1" noChangeArrowheads="1"/>
          </p:cNvPicPr>
          <p:nvPr/>
        </p:nvPicPr>
        <p:blipFill>
          <a:blip r:embed="rId1"/>
          <a:srcRect/>
          <a:stretch>
            <a:fillRect/>
          </a:stretch>
        </p:blipFill>
        <p:spPr bwMode="auto">
          <a:xfrm>
            <a:off x="233365" y="1785926"/>
            <a:ext cx="8767791" cy="428628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2"/>
          <p:cNvSpPr>
            <a:spLocks noGrp="1" noChangeArrowheads="1"/>
          </p:cNvSpPr>
          <p:nvPr>
            <p:ph/>
          </p:nvPr>
        </p:nvSpPr>
        <p:spPr>
          <a:xfrm>
            <a:off x="395288" y="260350"/>
            <a:ext cx="8280400" cy="6135688"/>
          </a:xfrm>
        </p:spPr>
        <p:txBody>
          <a:bodyPr>
            <a:normAutofit fontScale="92500"/>
          </a:bodyPr>
          <a:lstStyle/>
          <a:p>
            <a:pPr>
              <a:lnSpc>
                <a:spcPct val="150000"/>
              </a:lnSpc>
            </a:pPr>
            <a:r>
              <a:rPr lang="zh-CN" altLang="en-US" sz="2400" dirty="0">
                <a:solidFill>
                  <a:schemeClr val="tx1"/>
                </a:solidFill>
                <a:latin typeface="+mn-lt"/>
                <a:ea typeface="宋体" pitchFamily="2" charset="-122"/>
              </a:rPr>
              <a:t>有的情况下，算法中基本操作重复执行的次数还随问题的输入数据集不同而不同。例如：</a:t>
            </a:r>
            <a:endParaRPr lang="zh-CN" altLang="en-US"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void bubble-sort(</a:t>
            </a:r>
            <a:r>
              <a:rPr lang="en-US" altLang="zh-CN" sz="2400" dirty="0" err="1">
                <a:solidFill>
                  <a:schemeClr val="tx1"/>
                </a:solidFill>
                <a:latin typeface="+mn-lt"/>
                <a:ea typeface="宋体" pitchFamily="2" charset="-122"/>
              </a:rPr>
              <a:t>int</a:t>
            </a:r>
            <a:r>
              <a:rPr lang="en-US" altLang="zh-CN" sz="2400" dirty="0">
                <a:solidFill>
                  <a:schemeClr val="tx1"/>
                </a:solidFill>
                <a:latin typeface="+mn-lt"/>
                <a:ea typeface="宋体" pitchFamily="2" charset="-122"/>
              </a:rPr>
              <a:t> a[]</a:t>
            </a:r>
            <a:r>
              <a:rPr lang="zh-CN" altLang="en-US" sz="2400" dirty="0">
                <a:solidFill>
                  <a:schemeClr val="tx1"/>
                </a:solidFill>
                <a:latin typeface="+mn-lt"/>
                <a:ea typeface="宋体" pitchFamily="2" charset="-122"/>
              </a:rPr>
              <a:t>，</a:t>
            </a:r>
            <a:r>
              <a:rPr lang="en-US" altLang="zh-CN" sz="2400" dirty="0" err="1">
                <a:solidFill>
                  <a:schemeClr val="tx1"/>
                </a:solidFill>
                <a:latin typeface="+mn-lt"/>
                <a:ea typeface="宋体" pitchFamily="2" charset="-122"/>
              </a:rPr>
              <a:t>int</a:t>
            </a:r>
            <a:r>
              <a:rPr lang="en-US" altLang="zh-CN" sz="2400" dirty="0">
                <a:solidFill>
                  <a:schemeClr val="tx1"/>
                </a:solidFill>
                <a:latin typeface="+mn-lt"/>
                <a:ea typeface="宋体" pitchFamily="2" charset="-122"/>
              </a:rPr>
              <a:t> n)</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for(</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=0,change=true; </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&lt;n-1 &amp;&amp; change; </a:t>
            </a:r>
            <a:r>
              <a:rPr lang="en-US" altLang="zh-CN" sz="2400" dirty="0" err="1">
                <a:solidFill>
                  <a:schemeClr val="tx1"/>
                </a:solidFill>
                <a:latin typeface="+mn-lt"/>
                <a:ea typeface="宋体" pitchFamily="2" charset="-122"/>
              </a:rPr>
              <a:t>i</a:t>
            </a:r>
            <a:r>
              <a:rPr lang="en-US" altLang="zh-CN" sz="2400" dirty="0">
                <a:solidFill>
                  <a:schemeClr val="tx1"/>
                </a:solidFill>
                <a:latin typeface="+mn-lt"/>
                <a:ea typeface="宋体" pitchFamily="2" charset="-122"/>
              </a:rPr>
              <a:t>++)</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change=false;</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for(j=0; j&lt;n-i-1; j++)</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if (a[j]&gt;a[j+1]) {</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a[j] ←→a[j+1];</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change=true }</a:t>
            </a:r>
            <a:endParaRPr lang="en-US" altLang="zh-CN" sz="2400" dirty="0">
              <a:solidFill>
                <a:schemeClr val="tx1"/>
              </a:solidFill>
              <a:latin typeface="+mn-lt"/>
              <a:ea typeface="宋体" pitchFamily="2" charset="-122"/>
            </a:endParaRPr>
          </a:p>
          <a:p>
            <a:pPr>
              <a:lnSpc>
                <a:spcPct val="150000"/>
              </a:lnSpc>
            </a:pPr>
            <a:r>
              <a:rPr lang="en-US" altLang="zh-CN" sz="2400" dirty="0">
                <a:solidFill>
                  <a:schemeClr val="tx1"/>
                </a:solidFill>
                <a:latin typeface="+mn-lt"/>
                <a:ea typeface="宋体" pitchFamily="2" charset="-122"/>
              </a:rPr>
              <a:t>      }</a:t>
            </a:r>
            <a:endParaRPr lang="en-US" altLang="zh-CN" sz="2400" dirty="0">
              <a:solidFill>
                <a:schemeClr val="tx1"/>
              </a:solidFill>
              <a:latin typeface="+mn-lt"/>
              <a:ea typeface="宋体" pitchFamily="2" charset="-122"/>
            </a:endParaRPr>
          </a:p>
          <a:p>
            <a:r>
              <a:rPr lang="en-US" altLang="zh-CN" sz="2800" dirty="0">
                <a:ea typeface="宋体" pitchFamily="2" charset="-122"/>
              </a:rPr>
              <a:t>  </a:t>
            </a:r>
            <a:endParaRPr lang="zh-CN" altLang="en-US" sz="28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 name="Rectangle 3"/>
          <p:cNvSpPr txBox="1">
            <a:spLocks noChangeArrowheads="1"/>
          </p:cNvSpPr>
          <p:nvPr/>
        </p:nvSpPr>
        <p:spPr>
          <a:xfrm>
            <a:off x="395288" y="642918"/>
            <a:ext cx="8280400" cy="5429288"/>
          </a:xfrm>
          <a:prstGeom prst="rect">
            <a:avLst/>
          </a:prstGeom>
        </p:spPr>
        <p:txBody>
          <a:bodyPr vert="horz">
            <a:normAutofit fontScale="92500" lnSpcReduction="10000"/>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lang="zh-CN" altLang="en-US" sz="2400" dirty="0">
                <a:ea typeface="宋体" pitchFamily="2" charset="-122"/>
              </a:rPr>
              <a:t>最好情况：</a:t>
            </a:r>
            <a:r>
              <a:rPr lang="en-US" altLang="zh-CN" sz="2400" dirty="0">
                <a:ea typeface="宋体" pitchFamily="2" charset="-122"/>
              </a:rPr>
              <a:t>2</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3</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4</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5</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6</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10</a:t>
            </a:r>
            <a:r>
              <a:rPr lang="en-US" altLang="zh-CN" sz="2400" dirty="0">
                <a:ea typeface="宋体" pitchFamily="2" charset="-122"/>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11</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交换：</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0</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次</a:t>
            </a:r>
            <a:endPar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endParaRPr lang="en-US" altLang="zh-CN" sz="2400" dirty="0">
              <a:ea typeface="宋体" pitchFamily="2" charset="-122"/>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最坏情况：</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11</a:t>
            </a:r>
            <a:r>
              <a:rPr lang="en-US" altLang="zh-CN" sz="2400" dirty="0">
                <a:ea typeface="宋体" pitchFamily="2" charset="-122"/>
              </a:rPr>
              <a:t>,10,6,5,4,3,2,1</a:t>
            </a:r>
            <a:endParaRPr lang="en-US" altLang="zh-CN" sz="2400" dirty="0">
              <a:ea typeface="宋体" pitchFamily="2" charset="-122"/>
            </a:endParaRPr>
          </a:p>
          <a:p>
            <a:pPr marL="274320" lvl="0" indent="-274320">
              <a:lnSpc>
                <a:spcPct val="150000"/>
              </a:lnSpc>
              <a:spcBef>
                <a:spcPts val="580"/>
              </a:spcBef>
              <a:buClr>
                <a:schemeClr val="accent1"/>
              </a:buClr>
              <a:buSzPct val="85000"/>
              <a:defRPr/>
            </a:pPr>
            <a:r>
              <a:rPr lang="zh-CN" altLang="en-US" sz="2400" dirty="0">
                <a:ea typeface="宋体" pitchFamily="2" charset="-122"/>
              </a:rPr>
              <a:t>交换</a:t>
            </a:r>
            <a:r>
              <a:rPr lang="zh-CN" altLang="en-US" sz="2400" dirty="0">
                <a:ea typeface="宋体" pitchFamily="2" charset="-122"/>
                <a:sym typeface="Wingdings" panose="05000000000000000000" pitchFamily="2" charset="2"/>
              </a:rPr>
              <a:t>： （</a:t>
            </a:r>
            <a:r>
              <a:rPr lang="en-US" altLang="zh-CN" sz="2400" dirty="0">
                <a:ea typeface="宋体" pitchFamily="2" charset="-122"/>
                <a:sym typeface="Wingdings" panose="05000000000000000000" pitchFamily="2" charset="2"/>
              </a:rPr>
              <a:t>n-1</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n-2</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 +</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n-3</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+……+0</a:t>
            </a:r>
            <a:endParaRPr lang="en-US" altLang="zh-CN" sz="2400" dirty="0">
              <a:ea typeface="宋体" pitchFamily="2" charset="-122"/>
              <a:sym typeface="Wingdings" panose="05000000000000000000" pitchFamily="2" charset="2"/>
            </a:endParaRPr>
          </a:p>
          <a:p>
            <a:pPr marL="274320" lvl="0" indent="-274320">
              <a:lnSpc>
                <a:spcPct val="150000"/>
              </a:lnSpc>
              <a:spcBef>
                <a:spcPts val="580"/>
              </a:spcBef>
              <a:buClr>
                <a:schemeClr val="accent1"/>
              </a:buClr>
              <a:buSzPct val="85000"/>
              <a:defRPr/>
            </a:pPr>
            <a:r>
              <a:rPr lang="en-US" altLang="zh-CN" sz="2400" dirty="0">
                <a:ea typeface="宋体" pitchFamily="2" charset="-122"/>
                <a:sym typeface="Wingdings" panose="05000000000000000000" pitchFamily="2" charset="2"/>
              </a:rPr>
              <a:t>                =n</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n-1</a:t>
            </a:r>
            <a:r>
              <a:rPr lang="zh-CN" altLang="en-US" sz="2400" dirty="0">
                <a:ea typeface="宋体" pitchFamily="2" charset="-122"/>
                <a:sym typeface="Wingdings" panose="05000000000000000000" pitchFamily="2" charset="2"/>
              </a:rPr>
              <a:t>）</a:t>
            </a:r>
            <a:r>
              <a:rPr lang="en-US" altLang="zh-CN" sz="2400" dirty="0">
                <a:ea typeface="宋体" pitchFamily="2" charset="-122"/>
                <a:sym typeface="Wingdings" panose="05000000000000000000" pitchFamily="2" charset="2"/>
              </a:rPr>
              <a:t>/2</a:t>
            </a:r>
            <a:endParaRPr lang="en-US" altLang="zh-CN" sz="2400" dirty="0">
              <a:ea typeface="宋体" pitchFamily="2" charset="-122"/>
              <a:sym typeface="Wingdings" panose="05000000000000000000" pitchFamily="2" charset="2"/>
            </a:endParaRPr>
          </a:p>
          <a:p>
            <a:pPr marL="274320" lvl="0" indent="-274320">
              <a:spcBef>
                <a:spcPts val="580"/>
              </a:spcBef>
              <a:buClr>
                <a:schemeClr val="accent1"/>
              </a:buClr>
              <a:buSzPct val="85000"/>
              <a:defRPr/>
            </a:pPr>
            <a:endParaRPr lang="en-US" altLang="zh-CN" sz="2800" dirty="0">
              <a:ea typeface="宋体" pitchFamily="2" charset="-122"/>
              <a:sym typeface="Wingdings" panose="05000000000000000000" pitchFamily="2" charset="2"/>
            </a:endParaRPr>
          </a:p>
          <a:p>
            <a:pPr marL="274320" lvl="0" indent="-274320">
              <a:lnSpc>
                <a:spcPct val="160000"/>
              </a:lnSpc>
              <a:spcBef>
                <a:spcPts val="580"/>
              </a:spcBef>
              <a:buClr>
                <a:schemeClr val="accent1"/>
              </a:buClr>
              <a:buSzPct val="85000"/>
              <a:defRPr/>
            </a:pPr>
            <a:r>
              <a:rPr lang="en-US" altLang="zh-CN" sz="2200" dirty="0">
                <a:ea typeface="宋体" pitchFamily="2" charset="-122"/>
                <a:sym typeface="Wingdings" panose="05000000000000000000" pitchFamily="2" charset="2"/>
              </a:rPr>
              <a:t>N</a:t>
            </a:r>
            <a:r>
              <a:rPr lang="zh-CN" altLang="en-US" sz="2200" dirty="0">
                <a:ea typeface="宋体" pitchFamily="2" charset="-122"/>
                <a:sym typeface="Wingdings" panose="05000000000000000000" pitchFamily="2" charset="2"/>
              </a:rPr>
              <a:t>个元素组成的输入集可能有</a:t>
            </a:r>
            <a:r>
              <a:rPr lang="en-US" altLang="zh-CN" sz="2200" dirty="0">
                <a:ea typeface="宋体" pitchFamily="2" charset="-122"/>
                <a:sym typeface="Wingdings" panose="05000000000000000000" pitchFamily="2" charset="2"/>
              </a:rPr>
              <a:t>n!</a:t>
            </a:r>
            <a:r>
              <a:rPr lang="zh-CN" altLang="en-US" sz="2200" dirty="0">
                <a:ea typeface="宋体" pitchFamily="2" charset="-122"/>
                <a:sym typeface="Wingdings" panose="05000000000000000000" pitchFamily="2" charset="2"/>
              </a:rPr>
              <a:t>中排列情况，若各种情况等概率，则冒泡排序的平均时间复杂度：</a:t>
            </a:r>
            <a:r>
              <a:rPr lang="en-US" altLang="zh-CN" sz="2400" dirty="0">
                <a:solidFill>
                  <a:srgbClr val="FF0000"/>
                </a:solidFill>
                <a:ea typeface="宋体" pitchFamily="2" charset="-122"/>
              </a:rPr>
              <a:t> O(n</a:t>
            </a:r>
            <a:r>
              <a:rPr lang="en-US" altLang="zh-CN" sz="2400" baseline="20000" dirty="0">
                <a:solidFill>
                  <a:srgbClr val="FF0000"/>
                </a:solidFill>
                <a:ea typeface="宋体" pitchFamily="2" charset="-122"/>
              </a:rPr>
              <a:t>2</a:t>
            </a:r>
            <a:r>
              <a:rPr lang="en-US" altLang="zh-CN" sz="2400" dirty="0">
                <a:solidFill>
                  <a:srgbClr val="FF0000"/>
                </a:solidFill>
                <a:ea typeface="宋体" pitchFamily="2" charset="-122"/>
              </a:rPr>
              <a:t>)</a:t>
            </a:r>
            <a:endParaRPr lang="en-US" altLang="zh-CN" sz="2200" dirty="0">
              <a:ea typeface="宋体" pitchFamily="2" charset="-122"/>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defRPr/>
            </a:pP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 name="Rectangle 3"/>
          <p:cNvSpPr txBox="1">
            <a:spLocks noChangeArrowheads="1"/>
          </p:cNvSpPr>
          <p:nvPr/>
        </p:nvSpPr>
        <p:spPr>
          <a:xfrm>
            <a:off x="395288" y="1000108"/>
            <a:ext cx="8280400" cy="4767263"/>
          </a:xfrm>
          <a:prstGeom prst="rect">
            <a:avLst/>
          </a:prstGeom>
        </p:spPr>
        <p:txBody>
          <a:bodyPr vert="horz">
            <a:normAutofit/>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算法的存储空间需求</a:t>
            </a: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空间复杂度</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算法所需存储空间的度量，记作</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S(n)=O(f(n))            </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其中</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n</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为问题的规模</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或大小</a:t>
            </a:r>
            <a:r>
              <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0"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4" name="Rectangle 3"/>
          <p:cNvSpPr txBox="1">
            <a:spLocks noChangeArrowheads="1"/>
          </p:cNvSpPr>
          <p:nvPr/>
        </p:nvSpPr>
        <p:spPr>
          <a:xfrm>
            <a:off x="395288" y="785794"/>
            <a:ext cx="8280400" cy="5195891"/>
          </a:xfrm>
          <a:prstGeom prst="rect">
            <a:avLst/>
          </a:prstGeom>
        </p:spPr>
        <p:txBody>
          <a:bodyPr vert="horz">
            <a:normAutofit fontScale="92500" lnSpcReduction="10000"/>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buFontTx/>
              <a:buNone/>
              <a:defRPr/>
            </a:pPr>
            <a:r>
              <a:rPr kumimoji="0" lang="zh-CN" altLang="en-US" sz="2400" b="1" i="0" u="none" strike="noStrike" kern="1200" cap="none" spc="0" normalizeH="0" baseline="0" noProof="0" dirty="0">
                <a:ln>
                  <a:noFill/>
                </a:ln>
                <a:solidFill>
                  <a:srgbClr val="FF3300"/>
                </a:solidFill>
                <a:effectLst/>
                <a:uLnTx/>
                <a:uFillTx/>
                <a:ea typeface="宋体" pitchFamily="2" charset="-122"/>
                <a:cs typeface="+mn-cs"/>
              </a:rPr>
              <a:t>算法的存储空间</a:t>
            </a:r>
            <a:endParaRPr kumimoji="0" lang="zh-CN" altLang="en-US" sz="2400" b="1" i="0" u="none" strike="noStrike" kern="1200" cap="none" spc="0" normalizeH="0" baseline="0" noProof="0" dirty="0">
              <a:ln>
                <a:noFill/>
              </a:ln>
              <a:solidFill>
                <a:srgbClr val="FF3300"/>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ea typeface="宋体" pitchFamily="2" charset="-122"/>
                <a:cs typeface="+mn-cs"/>
              </a:rPr>
              <a:t>输入数据所占空间</a:t>
            </a: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ea typeface="宋体" pitchFamily="2" charset="-122"/>
                <a:cs typeface="+mn-cs"/>
              </a:rPr>
              <a:t>程序本身所占空间</a:t>
            </a: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ea typeface="宋体" pitchFamily="2" charset="-122"/>
                <a:cs typeface="+mn-cs"/>
              </a:rPr>
              <a:t>辅助变量所占空间</a:t>
            </a: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ea typeface="宋体" pitchFamily="2" charset="-122"/>
                <a:cs typeface="+mn-cs"/>
              </a:rPr>
              <a:t>可分为：</a:t>
            </a: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ea typeface="宋体" pitchFamily="2" charset="-122"/>
                <a:cs typeface="+mn-cs"/>
              </a:rPr>
              <a:t>固定部分：程序代码，常量，简单变量，定长的结构变量；</a:t>
            </a: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ea typeface="宋体" pitchFamily="2" charset="-122"/>
                <a:cs typeface="+mn-cs"/>
              </a:rPr>
              <a:t>可变部分：与问题规模有关的存储空间</a:t>
            </a:r>
            <a:endParaRPr kumimoji="0" lang="en-US" altLang="zh-CN" sz="2400" b="0" i="0" u="none" strike="noStrike" kern="1200" cap="none" spc="0" normalizeH="0" baseline="0" noProof="0" dirty="0">
              <a:ln>
                <a:noFill/>
              </a:ln>
              <a:solidFill>
                <a:schemeClr val="tx1"/>
              </a:solidFill>
              <a:effectLst/>
              <a:uLnTx/>
              <a:uFillTx/>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lang="zh-CN" altLang="en-US" sz="2400" dirty="0">
                <a:ea typeface="宋体" pitchFamily="2" charset="-122"/>
              </a:rPr>
              <a:t>当问题规模较大时，可变部分可能会远大于固定部分，所以一般讨论算法的渐近空间复杂度，分析方法和时间复杂度类似。</a:t>
            </a:r>
            <a:endParaRPr kumimoji="0" lang="zh-CN" altLang="en-US" sz="2400" b="0" i="0" u="none" strike="noStrike" kern="1200" cap="none" spc="0" normalizeH="0" baseline="0" noProof="0" dirty="0">
              <a:ln>
                <a:noFill/>
              </a:ln>
              <a:solidFill>
                <a:schemeClr val="tx1"/>
              </a:solidFill>
              <a:effectLst/>
              <a:uLnTx/>
              <a:uFillTx/>
              <a:ea typeface="宋体"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chemeClr val="tx1"/>
                </a:solidFill>
                <a:ea typeface="宋体" pitchFamily="2" charset="-122"/>
              </a:rPr>
              <a:t>1.4 C</a:t>
            </a:r>
            <a:r>
              <a:rPr kumimoji="1" lang="zh-CN" altLang="zh-CN" dirty="0">
                <a:solidFill>
                  <a:schemeClr val="tx1"/>
                </a:solidFill>
                <a:ea typeface="宋体" pitchFamily="2" charset="-122"/>
              </a:rPr>
              <a:t>语言相关知识</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857224" y="1714488"/>
            <a:ext cx="6858048" cy="3329758"/>
          </a:xfrm>
          <a:prstGeom prst="rect">
            <a:avLst/>
          </a:prstGeom>
        </p:spPr>
        <p:txBody>
          <a:bodyPr wrap="square">
            <a:spAutoFit/>
          </a:bodyPr>
          <a:lstStyle/>
          <a:p>
            <a:pPr>
              <a:lnSpc>
                <a:spcPct val="150000"/>
              </a:lnSpc>
            </a:pPr>
            <a:r>
              <a:rPr lang="zh-CN" altLang="en-US" sz="2400" dirty="0">
                <a:latin typeface="+mn-ea"/>
              </a:rPr>
              <a:t>在本课程中，数据的存储结构是用</a:t>
            </a:r>
            <a:r>
              <a:rPr lang="en-US" altLang="zh-CN" sz="2400" dirty="0">
                <a:latin typeface="+mn-ea"/>
              </a:rPr>
              <a:t>C</a:t>
            </a:r>
            <a:r>
              <a:rPr lang="zh-CN" altLang="en-US" sz="2400" dirty="0">
                <a:latin typeface="+mn-ea"/>
              </a:rPr>
              <a:t>语言的数据类型描述（定义）的，主要用到下列数据类型：</a:t>
            </a:r>
            <a:endParaRPr lang="en-US" altLang="zh-CN" sz="2400" dirty="0">
              <a:latin typeface="+mn-ea"/>
            </a:endParaRPr>
          </a:p>
          <a:p>
            <a:pPr>
              <a:lnSpc>
                <a:spcPct val="150000"/>
              </a:lnSpc>
              <a:buFont typeface="Wingdings" panose="05000000000000000000" pitchFamily="2" charset="2"/>
              <a:buChar char="Ø"/>
            </a:pPr>
            <a:r>
              <a:rPr lang="zh-CN" altLang="en-US" sz="2400" dirty="0">
                <a:latin typeface="+mn-ea"/>
              </a:rPr>
              <a:t>数组</a:t>
            </a:r>
            <a:endParaRPr lang="zh-CN" altLang="en-US" sz="2400" dirty="0">
              <a:latin typeface="+mn-ea"/>
            </a:endParaRPr>
          </a:p>
          <a:p>
            <a:pPr>
              <a:lnSpc>
                <a:spcPct val="150000"/>
              </a:lnSpc>
              <a:buFont typeface="Wingdings" panose="05000000000000000000" pitchFamily="2" charset="2"/>
              <a:buChar char="Ø"/>
            </a:pPr>
            <a:r>
              <a:rPr lang="zh-CN" altLang="en-US" sz="2400" dirty="0">
                <a:latin typeface="+mn-ea"/>
              </a:rPr>
              <a:t>指针</a:t>
            </a:r>
            <a:endParaRPr lang="zh-CN" altLang="en-US" sz="2400" dirty="0">
              <a:latin typeface="+mn-ea"/>
            </a:endParaRPr>
          </a:p>
          <a:p>
            <a:pPr>
              <a:lnSpc>
                <a:spcPct val="150000"/>
              </a:lnSpc>
              <a:buFont typeface="Wingdings" panose="05000000000000000000" pitchFamily="2" charset="2"/>
              <a:buChar char="Ø"/>
            </a:pPr>
            <a:r>
              <a:rPr lang="zh-CN" altLang="en-US" sz="2400" dirty="0">
                <a:latin typeface="+mn-ea"/>
              </a:rPr>
              <a:t>结构</a:t>
            </a:r>
            <a:endParaRPr lang="zh-CN" altLang="en-US" sz="2400" dirty="0">
              <a:latin typeface="+mn-ea"/>
            </a:endParaRPr>
          </a:p>
          <a:p>
            <a:pPr>
              <a:lnSpc>
                <a:spcPct val="150000"/>
              </a:lnSpc>
              <a:buFont typeface="Wingdings" panose="05000000000000000000" pitchFamily="2" charset="2"/>
              <a:buChar char="Ø"/>
            </a:pPr>
            <a:r>
              <a:rPr lang="zh-CN" altLang="en-US" sz="2400" dirty="0">
                <a:latin typeface="+mn-ea"/>
              </a:rPr>
              <a:t>结构指针</a:t>
            </a:r>
            <a:endParaRPr lang="zh-CN" altLang="en-US" sz="2400" dirty="0">
              <a:latin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chemeClr val="tx1"/>
                </a:solidFill>
                <a:ea typeface="宋体" pitchFamily="2" charset="-122"/>
              </a:rPr>
              <a:t>1.4 C</a:t>
            </a:r>
            <a:r>
              <a:rPr kumimoji="1" lang="zh-CN" altLang="zh-CN" dirty="0">
                <a:solidFill>
                  <a:schemeClr val="tx1"/>
                </a:solidFill>
                <a:ea typeface="宋体" pitchFamily="2" charset="-122"/>
              </a:rPr>
              <a:t>语言相关知识</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500034" y="1428736"/>
            <a:ext cx="8286808" cy="3593291"/>
          </a:xfrm>
          <a:prstGeom prst="rect">
            <a:avLst/>
          </a:prstGeom>
        </p:spPr>
        <p:txBody>
          <a:bodyPr wrap="square">
            <a:spAutoFit/>
          </a:bodyPr>
          <a:lstStyle/>
          <a:p>
            <a:pPr lvl="1">
              <a:lnSpc>
                <a:spcPct val="150000"/>
              </a:lnSpc>
              <a:buFontTx/>
              <a:buNone/>
            </a:pPr>
            <a:r>
              <a:rPr lang="en-US" altLang="zh-CN" sz="2400" dirty="0">
                <a:ea typeface="宋体" pitchFamily="2" charset="-122"/>
              </a:rPr>
              <a:t>1 </a:t>
            </a:r>
            <a:r>
              <a:rPr lang="zh-CN" altLang="en-US" sz="2400" dirty="0">
                <a:ea typeface="宋体" pitchFamily="2" charset="-122"/>
              </a:rPr>
              <a:t>数组</a:t>
            </a:r>
            <a:endParaRPr lang="en-US" altLang="zh-CN" sz="2400" dirty="0">
              <a:ea typeface="宋体" pitchFamily="2" charset="-122"/>
            </a:endParaRPr>
          </a:p>
          <a:p>
            <a:pPr marL="731520" lvl="1" indent="-274320">
              <a:lnSpc>
                <a:spcPct val="150000"/>
              </a:lnSpc>
              <a:spcBef>
                <a:spcPts val="580"/>
              </a:spcBef>
              <a:buClr>
                <a:schemeClr val="accent1"/>
              </a:buClr>
              <a:buSzPct val="85000"/>
              <a:defRPr/>
            </a:pPr>
            <a:r>
              <a:rPr kumimoji="1" lang="en-US" altLang="zh-CN" sz="2400" dirty="0">
                <a:ea typeface="宋体" pitchFamily="2" charset="-122"/>
              </a:rPr>
              <a:t>char   a[100];</a:t>
            </a:r>
            <a:endParaRPr kumimoji="1" lang="en-US" altLang="zh-CN" sz="2400" dirty="0">
              <a:ea typeface="宋体" pitchFamily="2" charset="-122"/>
            </a:endParaRPr>
          </a:p>
          <a:p>
            <a:pPr marL="731520" lvl="1" indent="-274320">
              <a:lnSpc>
                <a:spcPct val="150000"/>
              </a:lnSpc>
              <a:spcBef>
                <a:spcPts val="580"/>
              </a:spcBef>
              <a:buClr>
                <a:schemeClr val="accent1"/>
              </a:buClr>
              <a:buSzPct val="85000"/>
              <a:defRPr/>
            </a:pPr>
            <a:r>
              <a:rPr kumimoji="1" lang="en-US" altLang="zh-CN" sz="2400" dirty="0" err="1">
                <a:ea typeface="宋体" pitchFamily="2" charset="-122"/>
              </a:rPr>
              <a:t>int</a:t>
            </a:r>
            <a:r>
              <a:rPr kumimoji="1" lang="en-US" altLang="zh-CN" sz="2400" dirty="0">
                <a:ea typeface="宋体" pitchFamily="2" charset="-122"/>
              </a:rPr>
              <a:t>      b[100];</a:t>
            </a:r>
            <a:endParaRPr kumimoji="1" lang="en-US" altLang="zh-CN" sz="2400" dirty="0">
              <a:ea typeface="宋体" pitchFamily="2" charset="-122"/>
            </a:endParaRPr>
          </a:p>
          <a:p>
            <a:pPr marL="731520" lvl="1" indent="-274320">
              <a:lnSpc>
                <a:spcPct val="150000"/>
              </a:lnSpc>
              <a:spcBef>
                <a:spcPts val="580"/>
              </a:spcBef>
              <a:buClr>
                <a:schemeClr val="accent1"/>
              </a:buClr>
              <a:buSzPct val="85000"/>
              <a:defRPr/>
            </a:pPr>
            <a:r>
              <a:rPr kumimoji="1" lang="zh-CN" altLang="en-US" sz="2400" dirty="0">
                <a:ea typeface="宋体" pitchFamily="2" charset="-122"/>
              </a:rPr>
              <a:t>数组</a:t>
            </a:r>
            <a:r>
              <a:rPr kumimoji="1" lang="en-US" altLang="zh-CN" sz="2400" dirty="0">
                <a:ea typeface="宋体" pitchFamily="2" charset="-122"/>
              </a:rPr>
              <a:t>a</a:t>
            </a:r>
            <a:r>
              <a:rPr kumimoji="1" lang="zh-CN" altLang="en-US" sz="2400" dirty="0">
                <a:ea typeface="宋体" pitchFamily="2" charset="-122"/>
              </a:rPr>
              <a:t>中每个元素占用一个字节空间，数组</a:t>
            </a:r>
            <a:r>
              <a:rPr kumimoji="1" lang="en-US" altLang="zh-CN" sz="2400" dirty="0">
                <a:ea typeface="宋体" pitchFamily="2" charset="-122"/>
              </a:rPr>
              <a:t>b</a:t>
            </a:r>
            <a:r>
              <a:rPr kumimoji="1" lang="zh-CN" altLang="en-US" sz="2400" dirty="0">
                <a:ea typeface="宋体" pitchFamily="2" charset="-122"/>
              </a:rPr>
              <a:t>中</a:t>
            </a:r>
            <a:endParaRPr kumimoji="1" lang="zh-CN" altLang="en-US" sz="2400" dirty="0">
              <a:ea typeface="宋体" pitchFamily="2" charset="-122"/>
            </a:endParaRPr>
          </a:p>
          <a:p>
            <a:pPr marL="731520" lvl="1" indent="-274320">
              <a:lnSpc>
                <a:spcPct val="150000"/>
              </a:lnSpc>
              <a:spcBef>
                <a:spcPts val="580"/>
              </a:spcBef>
              <a:buClr>
                <a:schemeClr val="accent1"/>
              </a:buClr>
              <a:buSzPct val="85000"/>
              <a:defRPr/>
            </a:pPr>
            <a:r>
              <a:rPr kumimoji="1" lang="zh-CN" altLang="en-US" sz="2400" dirty="0">
                <a:ea typeface="宋体" pitchFamily="2" charset="-122"/>
              </a:rPr>
              <a:t>每个元素占用四个字节空间。</a:t>
            </a:r>
            <a:endParaRPr kumimoji="1" lang="zh-CN" altLang="en-US" sz="2400" dirty="0">
              <a:ea typeface="宋体" pitchFamily="2" charset="-122"/>
            </a:endParaRPr>
          </a:p>
          <a:p>
            <a:pPr lvl="1">
              <a:lnSpc>
                <a:spcPct val="150000"/>
              </a:lnSpc>
              <a:buFontTx/>
              <a:buNone/>
            </a:pPr>
            <a:endParaRPr lang="zh-CN" altLang="en-US" sz="2000" dirty="0">
              <a:ea typeface="宋体"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数组</a:t>
            </a:r>
            <a:endParaRPr lang="zh-CN" altLang="en-US" dirty="0">
              <a:solidFill>
                <a:schemeClr val="tx1"/>
              </a:solidFill>
            </a:endParaRPr>
          </a:p>
        </p:txBody>
      </p:sp>
      <p:sp>
        <p:nvSpPr>
          <p:cNvPr id="5" name="Line 3"/>
          <p:cNvSpPr>
            <a:spLocks noChangeShapeType="1"/>
          </p:cNvSpPr>
          <p:nvPr/>
        </p:nvSpPr>
        <p:spPr bwMode="auto">
          <a:xfrm>
            <a:off x="2138363" y="1828800"/>
            <a:ext cx="0" cy="2362200"/>
          </a:xfrm>
          <a:prstGeom prst="line">
            <a:avLst/>
          </a:prstGeom>
          <a:noFill/>
          <a:ln w="9525">
            <a:solidFill>
              <a:schemeClr val="tx1"/>
            </a:solidFill>
            <a:miter lim="800000"/>
          </a:ln>
          <a:effectLst/>
        </p:spPr>
        <p:txBody>
          <a:bodyPr wrap="none" anchor="ctr"/>
          <a:lstStyle/>
          <a:p>
            <a:endParaRPr lang="zh-CN" altLang="en-US"/>
          </a:p>
        </p:txBody>
      </p:sp>
      <p:sp>
        <p:nvSpPr>
          <p:cNvPr id="6" name="Line 4"/>
          <p:cNvSpPr>
            <a:spLocks noChangeShapeType="1"/>
          </p:cNvSpPr>
          <p:nvPr/>
        </p:nvSpPr>
        <p:spPr bwMode="auto">
          <a:xfrm>
            <a:off x="2976563" y="1828800"/>
            <a:ext cx="0" cy="2362200"/>
          </a:xfrm>
          <a:prstGeom prst="line">
            <a:avLst/>
          </a:prstGeom>
          <a:noFill/>
          <a:ln w="9525">
            <a:solidFill>
              <a:schemeClr val="tx1"/>
            </a:solidFill>
            <a:miter lim="800000"/>
          </a:ln>
          <a:effectLst/>
        </p:spPr>
        <p:txBody>
          <a:bodyPr wrap="none" anchor="ctr"/>
          <a:lstStyle/>
          <a:p>
            <a:endParaRPr lang="zh-CN" altLang="en-US"/>
          </a:p>
        </p:txBody>
      </p:sp>
      <p:sp>
        <p:nvSpPr>
          <p:cNvPr id="7" name="Text Box 5"/>
          <p:cNvSpPr txBox="1">
            <a:spLocks noChangeArrowheads="1"/>
          </p:cNvSpPr>
          <p:nvPr/>
        </p:nvSpPr>
        <p:spPr bwMode="auto">
          <a:xfrm>
            <a:off x="2419350" y="1892300"/>
            <a:ext cx="389850" cy="1920526"/>
          </a:xfrm>
          <a:prstGeom prst="rect">
            <a:avLst/>
          </a:prstGeom>
          <a:noFill/>
          <a:ln w="9525">
            <a:noFill/>
            <a:miter lim="800000"/>
          </a:ln>
          <a:effectLst/>
        </p:spPr>
        <p:txBody>
          <a:bodyPr wrap="none">
            <a:spAutoFit/>
          </a:bodyPr>
          <a:lstStyle/>
          <a:p>
            <a:pPr algn="l">
              <a:lnSpc>
                <a:spcPct val="105000"/>
              </a:lnSpc>
            </a:pPr>
            <a:r>
              <a:rPr kumimoji="1" lang="en-US" altLang="zh-CN" sz="2400" dirty="0">
                <a:ea typeface="宋体" pitchFamily="2" charset="-122"/>
              </a:rPr>
              <a:t>x</a:t>
            </a:r>
            <a:endParaRPr kumimoji="1" lang="en-US" altLang="zh-CN" sz="2400" dirty="0">
              <a:ea typeface="宋体" pitchFamily="2" charset="-122"/>
            </a:endParaRPr>
          </a:p>
          <a:p>
            <a:pPr algn="l">
              <a:lnSpc>
                <a:spcPct val="105000"/>
              </a:lnSpc>
            </a:pPr>
            <a:r>
              <a:rPr kumimoji="1" lang="en-US" altLang="zh-CN" sz="2400" dirty="0">
                <a:ea typeface="宋体" pitchFamily="2" charset="-122"/>
              </a:rPr>
              <a:t>y</a:t>
            </a:r>
            <a:endParaRPr kumimoji="1" lang="en-US" altLang="zh-CN" sz="2400" dirty="0">
              <a:ea typeface="宋体" pitchFamily="2" charset="-122"/>
            </a:endParaRPr>
          </a:p>
          <a:p>
            <a:pPr algn="l">
              <a:lnSpc>
                <a:spcPct val="105000"/>
              </a:lnSpc>
            </a:pPr>
            <a:r>
              <a:rPr kumimoji="1" lang="en-US" altLang="zh-CN" sz="2400" dirty="0">
                <a:ea typeface="宋体" pitchFamily="2" charset="-122"/>
              </a:rPr>
              <a:t>z</a:t>
            </a:r>
            <a:endParaRPr kumimoji="1" lang="en-US" altLang="zh-CN" sz="2400" dirty="0">
              <a:ea typeface="宋体" pitchFamily="2" charset="-122"/>
            </a:endParaRPr>
          </a:p>
          <a:p>
            <a:pPr algn="l">
              <a:lnSpc>
                <a:spcPct val="105000"/>
              </a:lnSpc>
            </a:pPr>
            <a:r>
              <a:rPr kumimoji="1" lang="en-US" altLang="zh-CN" sz="2400" dirty="0">
                <a:ea typeface="宋体" pitchFamily="2" charset="-122"/>
              </a:rPr>
              <a:t>w</a:t>
            </a:r>
            <a:endParaRPr kumimoji="1" lang="en-US" altLang="zh-CN" dirty="0">
              <a:ea typeface="宋体" pitchFamily="2" charset="-122"/>
            </a:endParaRPr>
          </a:p>
          <a:p>
            <a:pPr algn="l"/>
            <a:endParaRPr kumimoji="1" lang="zh-CN" altLang="en-US" dirty="0">
              <a:ea typeface="宋体" pitchFamily="2" charset="-122"/>
            </a:endParaRPr>
          </a:p>
        </p:txBody>
      </p:sp>
      <p:sp>
        <p:nvSpPr>
          <p:cNvPr id="8" name="Line 6"/>
          <p:cNvSpPr>
            <a:spLocks noChangeShapeType="1"/>
          </p:cNvSpPr>
          <p:nvPr/>
        </p:nvSpPr>
        <p:spPr bwMode="auto">
          <a:xfrm>
            <a:off x="2138363" y="1981200"/>
            <a:ext cx="838200" cy="0"/>
          </a:xfrm>
          <a:prstGeom prst="line">
            <a:avLst/>
          </a:prstGeom>
          <a:noFill/>
          <a:ln w="9525">
            <a:solidFill>
              <a:schemeClr val="tx1"/>
            </a:solidFill>
            <a:miter lim="800000"/>
          </a:ln>
          <a:effectLst/>
        </p:spPr>
        <p:txBody>
          <a:bodyPr wrap="none" anchor="ctr"/>
          <a:lstStyle/>
          <a:p>
            <a:endParaRPr lang="zh-CN" altLang="en-US"/>
          </a:p>
        </p:txBody>
      </p:sp>
      <p:sp>
        <p:nvSpPr>
          <p:cNvPr id="9" name="Line 7"/>
          <p:cNvSpPr>
            <a:spLocks noChangeShapeType="1"/>
          </p:cNvSpPr>
          <p:nvPr/>
        </p:nvSpPr>
        <p:spPr bwMode="auto">
          <a:xfrm>
            <a:off x="2138363" y="2362200"/>
            <a:ext cx="838200" cy="0"/>
          </a:xfrm>
          <a:prstGeom prst="line">
            <a:avLst/>
          </a:prstGeom>
          <a:noFill/>
          <a:ln w="9525">
            <a:solidFill>
              <a:schemeClr val="tx1"/>
            </a:solidFill>
            <a:miter lim="800000"/>
          </a:ln>
          <a:effectLst/>
        </p:spPr>
        <p:txBody>
          <a:bodyPr wrap="none" anchor="ctr"/>
          <a:lstStyle/>
          <a:p>
            <a:endParaRPr lang="zh-CN" altLang="en-US"/>
          </a:p>
        </p:txBody>
      </p:sp>
      <p:sp>
        <p:nvSpPr>
          <p:cNvPr id="10" name="Line 8"/>
          <p:cNvSpPr>
            <a:spLocks noChangeShapeType="1"/>
          </p:cNvSpPr>
          <p:nvPr/>
        </p:nvSpPr>
        <p:spPr bwMode="auto">
          <a:xfrm>
            <a:off x="2138363" y="2743200"/>
            <a:ext cx="838200" cy="0"/>
          </a:xfrm>
          <a:prstGeom prst="line">
            <a:avLst/>
          </a:prstGeom>
          <a:noFill/>
          <a:ln w="9525">
            <a:solidFill>
              <a:schemeClr val="tx1"/>
            </a:solidFill>
            <a:miter lim="800000"/>
          </a:ln>
          <a:effectLst/>
        </p:spPr>
        <p:txBody>
          <a:bodyPr wrap="none" anchor="ctr"/>
          <a:lstStyle/>
          <a:p>
            <a:endParaRPr lang="zh-CN" altLang="en-US"/>
          </a:p>
        </p:txBody>
      </p:sp>
      <p:sp>
        <p:nvSpPr>
          <p:cNvPr id="11" name="Line 9"/>
          <p:cNvSpPr>
            <a:spLocks noChangeShapeType="1"/>
          </p:cNvSpPr>
          <p:nvPr/>
        </p:nvSpPr>
        <p:spPr bwMode="auto">
          <a:xfrm>
            <a:off x="2138363" y="3124200"/>
            <a:ext cx="838200" cy="0"/>
          </a:xfrm>
          <a:prstGeom prst="line">
            <a:avLst/>
          </a:prstGeom>
          <a:noFill/>
          <a:ln w="9525">
            <a:solidFill>
              <a:schemeClr val="tx1"/>
            </a:solidFill>
            <a:miter lim="800000"/>
          </a:ln>
          <a:effectLst/>
        </p:spPr>
        <p:txBody>
          <a:bodyPr wrap="none" anchor="ctr"/>
          <a:lstStyle/>
          <a:p>
            <a:endParaRPr lang="zh-CN" altLang="en-US"/>
          </a:p>
        </p:txBody>
      </p:sp>
      <p:sp>
        <p:nvSpPr>
          <p:cNvPr id="12" name="Line 10"/>
          <p:cNvSpPr>
            <a:spLocks noChangeShapeType="1"/>
          </p:cNvSpPr>
          <p:nvPr/>
        </p:nvSpPr>
        <p:spPr bwMode="auto">
          <a:xfrm>
            <a:off x="2138363" y="3505200"/>
            <a:ext cx="838200" cy="0"/>
          </a:xfrm>
          <a:prstGeom prst="line">
            <a:avLst/>
          </a:prstGeom>
          <a:noFill/>
          <a:ln w="9525">
            <a:solidFill>
              <a:schemeClr val="tx1"/>
            </a:solidFill>
            <a:miter lim="800000"/>
          </a:ln>
          <a:effectLst/>
        </p:spPr>
        <p:txBody>
          <a:bodyPr wrap="none" anchor="ctr"/>
          <a:lstStyle/>
          <a:p>
            <a:endParaRPr lang="zh-CN" altLang="en-US"/>
          </a:p>
        </p:txBody>
      </p:sp>
      <p:sp>
        <p:nvSpPr>
          <p:cNvPr id="13" name="Line 11"/>
          <p:cNvSpPr>
            <a:spLocks noChangeShapeType="1"/>
          </p:cNvSpPr>
          <p:nvPr/>
        </p:nvSpPr>
        <p:spPr bwMode="auto">
          <a:xfrm>
            <a:off x="2595563" y="3657600"/>
            <a:ext cx="0" cy="381000"/>
          </a:xfrm>
          <a:prstGeom prst="line">
            <a:avLst/>
          </a:prstGeom>
          <a:noFill/>
          <a:ln w="9525">
            <a:solidFill>
              <a:schemeClr val="tx1"/>
            </a:solidFill>
            <a:prstDash val="sysDot"/>
            <a:miter lim="800000"/>
          </a:ln>
          <a:effectLst/>
        </p:spPr>
        <p:txBody>
          <a:bodyPr wrap="none" anchor="ctr"/>
          <a:lstStyle/>
          <a:p>
            <a:endParaRPr lang="zh-CN" altLang="en-US"/>
          </a:p>
        </p:txBody>
      </p:sp>
      <p:sp>
        <p:nvSpPr>
          <p:cNvPr id="14" name="Text Box 12"/>
          <p:cNvSpPr txBox="1">
            <a:spLocks noChangeArrowheads="1"/>
          </p:cNvSpPr>
          <p:nvPr/>
        </p:nvSpPr>
        <p:spPr bwMode="auto">
          <a:xfrm>
            <a:off x="879158" y="1916748"/>
            <a:ext cx="1031051" cy="2012859"/>
          </a:xfrm>
          <a:prstGeom prst="rect">
            <a:avLst/>
          </a:prstGeom>
          <a:noFill/>
          <a:ln w="9525">
            <a:noFill/>
            <a:miter lim="800000"/>
          </a:ln>
          <a:effectLst/>
        </p:spPr>
        <p:txBody>
          <a:bodyPr wrap="none">
            <a:spAutoFit/>
          </a:bodyPr>
          <a:lstStyle/>
          <a:p>
            <a:pPr algn="l">
              <a:lnSpc>
                <a:spcPct val="105000"/>
              </a:lnSpc>
            </a:pPr>
            <a:r>
              <a:rPr kumimoji="1" lang="en-US" altLang="zh-CN" sz="2400" dirty="0">
                <a:ea typeface="宋体" pitchFamily="2" charset="-122"/>
              </a:rPr>
              <a:t>0x0101</a:t>
            </a:r>
            <a:endParaRPr kumimoji="1" lang="en-US" altLang="zh-CN" sz="2400" dirty="0">
              <a:ea typeface="宋体" pitchFamily="2" charset="-122"/>
            </a:endParaRPr>
          </a:p>
          <a:p>
            <a:pPr algn="l">
              <a:lnSpc>
                <a:spcPct val="105000"/>
              </a:lnSpc>
            </a:pPr>
            <a:r>
              <a:rPr kumimoji="1" lang="en-US" altLang="zh-CN" sz="2400" dirty="0">
                <a:ea typeface="宋体" pitchFamily="2" charset="-122"/>
              </a:rPr>
              <a:t>0x0102</a:t>
            </a:r>
            <a:endParaRPr kumimoji="1" lang="en-US" altLang="zh-CN" sz="2400" dirty="0">
              <a:ea typeface="宋体" pitchFamily="2" charset="-122"/>
            </a:endParaRPr>
          </a:p>
          <a:p>
            <a:pPr algn="l">
              <a:lnSpc>
                <a:spcPct val="105000"/>
              </a:lnSpc>
            </a:pPr>
            <a:r>
              <a:rPr kumimoji="1" lang="en-US" altLang="zh-CN" sz="2400" dirty="0">
                <a:ea typeface="宋体" pitchFamily="2" charset="-122"/>
              </a:rPr>
              <a:t>0x0103</a:t>
            </a:r>
            <a:endParaRPr kumimoji="1" lang="en-US" altLang="zh-CN" sz="2400" dirty="0">
              <a:ea typeface="宋体" pitchFamily="2" charset="-122"/>
            </a:endParaRPr>
          </a:p>
          <a:p>
            <a:pPr algn="l">
              <a:lnSpc>
                <a:spcPct val="105000"/>
              </a:lnSpc>
            </a:pPr>
            <a:r>
              <a:rPr kumimoji="1" lang="en-US" altLang="zh-CN" sz="2400" dirty="0">
                <a:ea typeface="宋体" pitchFamily="2" charset="-122"/>
              </a:rPr>
              <a:t>0x0104</a:t>
            </a:r>
            <a:endParaRPr kumimoji="1" lang="en-US" altLang="zh-CN" sz="2400" dirty="0">
              <a:ea typeface="宋体" pitchFamily="2" charset="-122"/>
            </a:endParaRPr>
          </a:p>
          <a:p>
            <a:pPr algn="l"/>
            <a:endParaRPr kumimoji="1" lang="zh-CN" altLang="en-US" sz="2400" dirty="0">
              <a:ea typeface="宋体" pitchFamily="2" charset="-122"/>
            </a:endParaRPr>
          </a:p>
        </p:txBody>
      </p:sp>
      <p:sp>
        <p:nvSpPr>
          <p:cNvPr id="15" name="Line 13"/>
          <p:cNvSpPr>
            <a:spLocks noChangeShapeType="1"/>
          </p:cNvSpPr>
          <p:nvPr/>
        </p:nvSpPr>
        <p:spPr bwMode="auto">
          <a:xfrm>
            <a:off x="1757363" y="3657600"/>
            <a:ext cx="0" cy="381000"/>
          </a:xfrm>
          <a:prstGeom prst="line">
            <a:avLst/>
          </a:prstGeom>
          <a:noFill/>
          <a:ln w="9525">
            <a:solidFill>
              <a:schemeClr val="tx1"/>
            </a:solidFill>
            <a:prstDash val="sysDot"/>
            <a:miter lim="800000"/>
          </a:ln>
          <a:effectLst/>
        </p:spPr>
        <p:txBody>
          <a:bodyPr wrap="none" anchor="ctr"/>
          <a:lstStyle/>
          <a:p>
            <a:endParaRPr lang="zh-CN" altLang="en-US"/>
          </a:p>
        </p:txBody>
      </p:sp>
      <p:sp>
        <p:nvSpPr>
          <p:cNvPr id="16" name="Text Box 14"/>
          <p:cNvSpPr txBox="1">
            <a:spLocks noChangeArrowheads="1"/>
          </p:cNvSpPr>
          <p:nvPr/>
        </p:nvSpPr>
        <p:spPr bwMode="auto">
          <a:xfrm>
            <a:off x="1042035" y="4308475"/>
            <a:ext cx="2192973" cy="1938992"/>
          </a:xfrm>
          <a:prstGeom prst="rect">
            <a:avLst/>
          </a:prstGeom>
          <a:noFill/>
          <a:ln w="9525">
            <a:noFill/>
            <a:miter lim="800000"/>
          </a:ln>
          <a:effectLst/>
        </p:spPr>
        <p:txBody>
          <a:bodyPr wrap="none">
            <a:spAutoFit/>
          </a:bodyPr>
          <a:lstStyle/>
          <a:p>
            <a:pPr algn="l"/>
            <a:r>
              <a:rPr kumimoji="1" lang="en-US" altLang="zh-CN" sz="2400" dirty="0">
                <a:ea typeface="宋体" pitchFamily="2" charset="-122"/>
              </a:rPr>
              <a:t>char  * p; char </a:t>
            </a:r>
            <a:r>
              <a:rPr kumimoji="1" lang="en-US" altLang="zh-CN" sz="2400" dirty="0" err="1">
                <a:ea typeface="宋体" pitchFamily="2" charset="-122"/>
              </a:rPr>
              <a:t>ch</a:t>
            </a:r>
            <a:r>
              <a:rPr kumimoji="1" lang="en-US" altLang="zh-CN" sz="2400" dirty="0">
                <a:ea typeface="宋体" pitchFamily="2" charset="-122"/>
              </a:rPr>
              <a:t>;</a:t>
            </a:r>
            <a:endParaRPr kumimoji="1" lang="zh-CN" altLang="en-US" sz="2400" dirty="0">
              <a:ea typeface="宋体" pitchFamily="2" charset="-122"/>
            </a:endParaRPr>
          </a:p>
          <a:p>
            <a:pPr algn="l"/>
            <a:r>
              <a:rPr kumimoji="1" lang="en-US" altLang="zh-CN" sz="2400" dirty="0">
                <a:ea typeface="宋体" pitchFamily="2" charset="-122"/>
              </a:rPr>
              <a:t>p = 0x0101;   </a:t>
            </a:r>
            <a:endParaRPr kumimoji="1" lang="en-US" altLang="zh-CN" sz="2400" dirty="0">
              <a:ea typeface="宋体" pitchFamily="2" charset="-122"/>
            </a:endParaRPr>
          </a:p>
          <a:p>
            <a:pPr algn="l"/>
            <a:r>
              <a:rPr kumimoji="1" lang="en-US" altLang="zh-CN" sz="2400" dirty="0" err="1">
                <a:ea typeface="宋体" pitchFamily="2" charset="-122"/>
              </a:rPr>
              <a:t>ch</a:t>
            </a:r>
            <a:r>
              <a:rPr kumimoji="1" lang="en-US" altLang="zh-CN" sz="2400" dirty="0">
                <a:ea typeface="宋体" pitchFamily="2" charset="-122"/>
              </a:rPr>
              <a:t> = *p;</a:t>
            </a:r>
            <a:endParaRPr kumimoji="1" lang="en-US" altLang="zh-CN" sz="2400" dirty="0">
              <a:ea typeface="宋体" pitchFamily="2" charset="-122"/>
            </a:endParaRPr>
          </a:p>
          <a:p>
            <a:pPr algn="l"/>
            <a:r>
              <a:rPr kumimoji="1" lang="en-US" altLang="zh-CN" sz="2400" dirty="0">
                <a:ea typeface="宋体" pitchFamily="2" charset="-122"/>
              </a:rPr>
              <a:t>p++;           </a:t>
            </a:r>
            <a:endParaRPr kumimoji="1" lang="en-US" altLang="zh-CN" sz="2400" dirty="0">
              <a:ea typeface="宋体" pitchFamily="2" charset="-122"/>
            </a:endParaRPr>
          </a:p>
          <a:p>
            <a:pPr algn="l"/>
            <a:r>
              <a:rPr kumimoji="1" lang="en-US" altLang="zh-CN" sz="2400" dirty="0" err="1">
                <a:ea typeface="宋体" pitchFamily="2" charset="-122"/>
              </a:rPr>
              <a:t>ch</a:t>
            </a:r>
            <a:r>
              <a:rPr kumimoji="1" lang="en-US" altLang="zh-CN" sz="2400" dirty="0">
                <a:ea typeface="宋体" pitchFamily="2" charset="-122"/>
              </a:rPr>
              <a:t> = *p;</a:t>
            </a:r>
            <a:endParaRPr kumimoji="1" lang="en-US" altLang="zh-CN" sz="2400" dirty="0">
              <a:ea typeface="宋体" pitchFamily="2" charset="-122"/>
            </a:endParaRPr>
          </a:p>
        </p:txBody>
      </p:sp>
      <p:sp>
        <p:nvSpPr>
          <p:cNvPr id="17" name="Line 15"/>
          <p:cNvSpPr>
            <a:spLocks noChangeShapeType="1"/>
          </p:cNvSpPr>
          <p:nvPr/>
        </p:nvSpPr>
        <p:spPr bwMode="auto">
          <a:xfrm>
            <a:off x="5822950" y="1295400"/>
            <a:ext cx="4763" cy="2895600"/>
          </a:xfrm>
          <a:prstGeom prst="line">
            <a:avLst/>
          </a:prstGeom>
          <a:noFill/>
          <a:ln w="9525">
            <a:solidFill>
              <a:schemeClr val="tx1"/>
            </a:solidFill>
            <a:miter lim="800000"/>
          </a:ln>
          <a:effectLst/>
        </p:spPr>
        <p:txBody>
          <a:bodyPr wrap="none" anchor="ctr"/>
          <a:lstStyle/>
          <a:p>
            <a:endParaRPr lang="zh-CN" altLang="en-US"/>
          </a:p>
        </p:txBody>
      </p:sp>
      <p:sp>
        <p:nvSpPr>
          <p:cNvPr id="18" name="Line 16"/>
          <p:cNvSpPr>
            <a:spLocks noChangeShapeType="1"/>
          </p:cNvSpPr>
          <p:nvPr/>
        </p:nvSpPr>
        <p:spPr bwMode="auto">
          <a:xfrm>
            <a:off x="6661150" y="1295400"/>
            <a:ext cx="4763" cy="2895600"/>
          </a:xfrm>
          <a:prstGeom prst="line">
            <a:avLst/>
          </a:prstGeom>
          <a:noFill/>
          <a:ln w="9525">
            <a:solidFill>
              <a:schemeClr val="tx1"/>
            </a:solidFill>
            <a:miter lim="800000"/>
          </a:ln>
          <a:effectLst/>
        </p:spPr>
        <p:txBody>
          <a:bodyPr wrap="none" anchor="ctr"/>
          <a:lstStyle/>
          <a:p>
            <a:endParaRPr lang="zh-CN" altLang="en-US"/>
          </a:p>
        </p:txBody>
      </p:sp>
      <p:sp>
        <p:nvSpPr>
          <p:cNvPr id="19" name="Text Box 17"/>
          <p:cNvSpPr txBox="1">
            <a:spLocks noChangeArrowheads="1"/>
          </p:cNvSpPr>
          <p:nvPr/>
        </p:nvSpPr>
        <p:spPr bwMode="auto">
          <a:xfrm>
            <a:off x="6019800" y="1403350"/>
            <a:ext cx="466794" cy="2603790"/>
          </a:xfrm>
          <a:prstGeom prst="rect">
            <a:avLst/>
          </a:prstGeom>
          <a:noFill/>
          <a:ln w="9525">
            <a:noFill/>
            <a:miter lim="800000"/>
          </a:ln>
          <a:effectLst/>
        </p:spPr>
        <p:txBody>
          <a:bodyPr wrap="none">
            <a:spAutoFit/>
          </a:bodyPr>
          <a:lstStyle/>
          <a:p>
            <a:pPr algn="l">
              <a:lnSpc>
                <a:spcPct val="145000"/>
              </a:lnSpc>
            </a:pPr>
            <a:r>
              <a:rPr kumimoji="1" lang="en-US" altLang="en-US" sz="2400" dirty="0">
                <a:ea typeface="宋体" pitchFamily="2" charset="-122"/>
              </a:rPr>
              <a:t>77</a:t>
            </a:r>
            <a:endParaRPr kumimoji="1" lang="en-US" altLang="en-US" sz="2400" dirty="0">
              <a:ea typeface="宋体" pitchFamily="2" charset="-122"/>
            </a:endParaRPr>
          </a:p>
          <a:p>
            <a:pPr algn="l">
              <a:lnSpc>
                <a:spcPct val="145000"/>
              </a:lnSpc>
            </a:pPr>
            <a:r>
              <a:rPr kumimoji="1" lang="en-US" altLang="zh-CN" sz="2400" dirty="0">
                <a:ea typeface="宋体" pitchFamily="2" charset="-122"/>
              </a:rPr>
              <a:t>86</a:t>
            </a:r>
            <a:endParaRPr kumimoji="1" lang="en-US" altLang="zh-CN" sz="2400" dirty="0">
              <a:ea typeface="宋体" pitchFamily="2" charset="-122"/>
            </a:endParaRPr>
          </a:p>
          <a:p>
            <a:pPr algn="l">
              <a:lnSpc>
                <a:spcPct val="145000"/>
              </a:lnSpc>
            </a:pPr>
            <a:r>
              <a:rPr kumimoji="1" lang="en-US" altLang="zh-CN" sz="2400" dirty="0">
                <a:ea typeface="宋体" pitchFamily="2" charset="-122"/>
              </a:rPr>
              <a:t>93</a:t>
            </a:r>
            <a:endParaRPr kumimoji="1" lang="en-US" altLang="zh-CN" sz="2400" dirty="0">
              <a:ea typeface="宋体" pitchFamily="2" charset="-122"/>
            </a:endParaRPr>
          </a:p>
          <a:p>
            <a:pPr algn="l">
              <a:lnSpc>
                <a:spcPct val="145000"/>
              </a:lnSpc>
            </a:pPr>
            <a:r>
              <a:rPr kumimoji="1" lang="en-US" altLang="zh-CN" sz="2400" dirty="0">
                <a:ea typeface="宋体" pitchFamily="2" charset="-122"/>
              </a:rPr>
              <a:t>82</a:t>
            </a:r>
            <a:endParaRPr kumimoji="1" lang="en-US" altLang="zh-CN" sz="2400" dirty="0">
              <a:ea typeface="宋体" pitchFamily="2" charset="-122"/>
            </a:endParaRPr>
          </a:p>
          <a:p>
            <a:pPr algn="l"/>
            <a:endParaRPr kumimoji="1" lang="zh-CN" altLang="en-US" sz="2400" dirty="0">
              <a:ea typeface="宋体" pitchFamily="2" charset="-122"/>
            </a:endParaRPr>
          </a:p>
        </p:txBody>
      </p:sp>
      <p:sp>
        <p:nvSpPr>
          <p:cNvPr id="20" name="Line 18"/>
          <p:cNvSpPr>
            <a:spLocks noChangeShapeType="1"/>
          </p:cNvSpPr>
          <p:nvPr/>
        </p:nvSpPr>
        <p:spPr bwMode="auto">
          <a:xfrm>
            <a:off x="5827713" y="1524000"/>
            <a:ext cx="838200" cy="0"/>
          </a:xfrm>
          <a:prstGeom prst="line">
            <a:avLst/>
          </a:prstGeom>
          <a:noFill/>
          <a:ln w="9525">
            <a:solidFill>
              <a:schemeClr val="tx1"/>
            </a:solidFill>
            <a:miter lim="800000"/>
          </a:ln>
          <a:effectLst/>
        </p:spPr>
        <p:txBody>
          <a:bodyPr wrap="none" anchor="ctr"/>
          <a:lstStyle/>
          <a:p>
            <a:endParaRPr lang="zh-CN" altLang="en-US"/>
          </a:p>
        </p:txBody>
      </p:sp>
      <p:sp>
        <p:nvSpPr>
          <p:cNvPr id="21" name="Line 19"/>
          <p:cNvSpPr>
            <a:spLocks noChangeShapeType="1"/>
          </p:cNvSpPr>
          <p:nvPr/>
        </p:nvSpPr>
        <p:spPr bwMode="auto">
          <a:xfrm>
            <a:off x="5827713" y="2057400"/>
            <a:ext cx="838200" cy="0"/>
          </a:xfrm>
          <a:prstGeom prst="line">
            <a:avLst/>
          </a:prstGeom>
          <a:noFill/>
          <a:ln w="9525">
            <a:solidFill>
              <a:schemeClr val="tx1"/>
            </a:solidFill>
            <a:miter lim="800000"/>
          </a:ln>
          <a:effectLst/>
        </p:spPr>
        <p:txBody>
          <a:bodyPr wrap="none" anchor="ctr"/>
          <a:lstStyle/>
          <a:p>
            <a:endParaRPr lang="zh-CN" altLang="en-US"/>
          </a:p>
        </p:txBody>
      </p:sp>
      <p:sp>
        <p:nvSpPr>
          <p:cNvPr id="22" name="Line 20"/>
          <p:cNvSpPr>
            <a:spLocks noChangeShapeType="1"/>
          </p:cNvSpPr>
          <p:nvPr/>
        </p:nvSpPr>
        <p:spPr bwMode="auto">
          <a:xfrm>
            <a:off x="5827713" y="2590800"/>
            <a:ext cx="838200" cy="0"/>
          </a:xfrm>
          <a:prstGeom prst="line">
            <a:avLst/>
          </a:prstGeom>
          <a:noFill/>
          <a:ln w="9525">
            <a:solidFill>
              <a:schemeClr val="tx1"/>
            </a:solidFill>
            <a:miter lim="800000"/>
          </a:ln>
          <a:effectLst/>
        </p:spPr>
        <p:txBody>
          <a:bodyPr wrap="none" anchor="ctr"/>
          <a:lstStyle/>
          <a:p>
            <a:endParaRPr lang="zh-CN" altLang="en-US"/>
          </a:p>
        </p:txBody>
      </p:sp>
      <p:sp>
        <p:nvSpPr>
          <p:cNvPr id="23" name="Line 21"/>
          <p:cNvSpPr>
            <a:spLocks noChangeShapeType="1"/>
          </p:cNvSpPr>
          <p:nvPr/>
        </p:nvSpPr>
        <p:spPr bwMode="auto">
          <a:xfrm>
            <a:off x="5827713" y="3124200"/>
            <a:ext cx="838200" cy="0"/>
          </a:xfrm>
          <a:prstGeom prst="line">
            <a:avLst/>
          </a:prstGeom>
          <a:noFill/>
          <a:ln w="9525">
            <a:solidFill>
              <a:schemeClr val="tx1"/>
            </a:solidFill>
            <a:miter lim="800000"/>
          </a:ln>
          <a:effectLst/>
        </p:spPr>
        <p:txBody>
          <a:bodyPr wrap="none" anchor="ctr"/>
          <a:lstStyle/>
          <a:p>
            <a:endParaRPr lang="zh-CN" altLang="en-US"/>
          </a:p>
        </p:txBody>
      </p:sp>
      <p:sp>
        <p:nvSpPr>
          <p:cNvPr id="24" name="Line 22"/>
          <p:cNvSpPr>
            <a:spLocks noChangeShapeType="1"/>
          </p:cNvSpPr>
          <p:nvPr/>
        </p:nvSpPr>
        <p:spPr bwMode="auto">
          <a:xfrm>
            <a:off x="5827713" y="3657600"/>
            <a:ext cx="838200" cy="0"/>
          </a:xfrm>
          <a:prstGeom prst="line">
            <a:avLst/>
          </a:prstGeom>
          <a:noFill/>
          <a:ln w="9525">
            <a:solidFill>
              <a:schemeClr val="tx1"/>
            </a:solidFill>
            <a:miter lim="800000"/>
          </a:ln>
          <a:effectLst/>
        </p:spPr>
        <p:txBody>
          <a:bodyPr wrap="none" anchor="ctr"/>
          <a:lstStyle/>
          <a:p>
            <a:endParaRPr lang="zh-CN" altLang="en-US"/>
          </a:p>
        </p:txBody>
      </p:sp>
      <p:sp>
        <p:nvSpPr>
          <p:cNvPr id="25" name="Line 23"/>
          <p:cNvSpPr>
            <a:spLocks noChangeShapeType="1"/>
          </p:cNvSpPr>
          <p:nvPr/>
        </p:nvSpPr>
        <p:spPr bwMode="auto">
          <a:xfrm>
            <a:off x="6284913" y="3733800"/>
            <a:ext cx="0" cy="381000"/>
          </a:xfrm>
          <a:prstGeom prst="line">
            <a:avLst/>
          </a:prstGeom>
          <a:noFill/>
          <a:ln w="9525">
            <a:solidFill>
              <a:schemeClr val="tx1"/>
            </a:solidFill>
            <a:prstDash val="sysDot"/>
            <a:miter lim="800000"/>
          </a:ln>
          <a:effectLst/>
        </p:spPr>
        <p:txBody>
          <a:bodyPr wrap="none" anchor="ctr"/>
          <a:lstStyle/>
          <a:p>
            <a:endParaRPr lang="zh-CN" altLang="en-US"/>
          </a:p>
        </p:txBody>
      </p:sp>
      <p:sp>
        <p:nvSpPr>
          <p:cNvPr id="26" name="Text Box 24"/>
          <p:cNvSpPr txBox="1">
            <a:spLocks noChangeArrowheads="1"/>
          </p:cNvSpPr>
          <p:nvPr/>
        </p:nvSpPr>
        <p:spPr bwMode="auto">
          <a:xfrm>
            <a:off x="4505008" y="1449359"/>
            <a:ext cx="1031051" cy="2511457"/>
          </a:xfrm>
          <a:prstGeom prst="rect">
            <a:avLst/>
          </a:prstGeom>
          <a:noFill/>
          <a:ln w="9525">
            <a:noFill/>
            <a:miter lim="800000"/>
          </a:ln>
          <a:effectLst/>
        </p:spPr>
        <p:txBody>
          <a:bodyPr wrap="none">
            <a:spAutoFit/>
          </a:bodyPr>
          <a:lstStyle/>
          <a:p>
            <a:pPr algn="l">
              <a:lnSpc>
                <a:spcPct val="145000"/>
              </a:lnSpc>
            </a:pPr>
            <a:r>
              <a:rPr kumimoji="1" lang="en-US" altLang="zh-CN" sz="2400" dirty="0">
                <a:ea typeface="宋体" pitchFamily="2" charset="-122"/>
              </a:rPr>
              <a:t>0x0212</a:t>
            </a:r>
            <a:endParaRPr kumimoji="1" lang="en-US" altLang="zh-CN" sz="2400" dirty="0">
              <a:ea typeface="宋体" pitchFamily="2" charset="-122"/>
            </a:endParaRPr>
          </a:p>
          <a:p>
            <a:pPr algn="l">
              <a:lnSpc>
                <a:spcPct val="145000"/>
              </a:lnSpc>
            </a:pPr>
            <a:r>
              <a:rPr kumimoji="1" lang="en-US" altLang="zh-CN" sz="2400" dirty="0">
                <a:ea typeface="宋体" pitchFamily="2" charset="-122"/>
              </a:rPr>
              <a:t>0x0216</a:t>
            </a:r>
            <a:endParaRPr kumimoji="1" lang="en-US" altLang="zh-CN" sz="2400" dirty="0">
              <a:ea typeface="宋体" pitchFamily="2" charset="-122"/>
            </a:endParaRPr>
          </a:p>
          <a:p>
            <a:pPr algn="l">
              <a:lnSpc>
                <a:spcPct val="145000"/>
              </a:lnSpc>
            </a:pPr>
            <a:r>
              <a:rPr kumimoji="1" lang="en-US" altLang="zh-CN" sz="2400" dirty="0">
                <a:ea typeface="宋体" pitchFamily="2" charset="-122"/>
              </a:rPr>
              <a:t>0x021a</a:t>
            </a:r>
            <a:endParaRPr kumimoji="1" lang="en-US" altLang="zh-CN" sz="2400" dirty="0">
              <a:ea typeface="宋体" pitchFamily="2" charset="-122"/>
            </a:endParaRPr>
          </a:p>
          <a:p>
            <a:pPr algn="l">
              <a:lnSpc>
                <a:spcPct val="145000"/>
              </a:lnSpc>
            </a:pPr>
            <a:r>
              <a:rPr kumimoji="1" lang="en-US" altLang="zh-CN" sz="2400" dirty="0">
                <a:ea typeface="宋体" pitchFamily="2" charset="-122"/>
              </a:rPr>
              <a:t>0x022e</a:t>
            </a:r>
            <a:endParaRPr kumimoji="1" lang="en-US" altLang="zh-CN" sz="2400" dirty="0">
              <a:ea typeface="宋体" pitchFamily="2" charset="-122"/>
            </a:endParaRPr>
          </a:p>
          <a:p>
            <a:pPr algn="l"/>
            <a:endParaRPr kumimoji="1" lang="zh-CN" altLang="en-US" dirty="0">
              <a:ea typeface="宋体" pitchFamily="2" charset="-122"/>
            </a:endParaRPr>
          </a:p>
        </p:txBody>
      </p:sp>
      <p:sp>
        <p:nvSpPr>
          <p:cNvPr id="27" name="Line 25"/>
          <p:cNvSpPr>
            <a:spLocks noChangeShapeType="1"/>
          </p:cNvSpPr>
          <p:nvPr/>
        </p:nvSpPr>
        <p:spPr bwMode="auto">
          <a:xfrm>
            <a:off x="5446713" y="3733800"/>
            <a:ext cx="0" cy="381000"/>
          </a:xfrm>
          <a:prstGeom prst="line">
            <a:avLst/>
          </a:prstGeom>
          <a:noFill/>
          <a:ln w="9525">
            <a:solidFill>
              <a:schemeClr val="tx1"/>
            </a:solidFill>
            <a:prstDash val="sysDot"/>
            <a:miter lim="800000"/>
          </a:ln>
          <a:effectLst/>
        </p:spPr>
        <p:txBody>
          <a:bodyPr wrap="none" anchor="ctr"/>
          <a:lstStyle/>
          <a:p>
            <a:endParaRPr lang="zh-CN" altLang="en-US"/>
          </a:p>
        </p:txBody>
      </p:sp>
      <p:sp>
        <p:nvSpPr>
          <p:cNvPr id="28" name="Text Box 26"/>
          <p:cNvSpPr txBox="1">
            <a:spLocks noChangeArrowheads="1"/>
          </p:cNvSpPr>
          <p:nvPr/>
        </p:nvSpPr>
        <p:spPr bwMode="auto">
          <a:xfrm>
            <a:off x="5015865" y="4308475"/>
            <a:ext cx="2889885" cy="1938020"/>
          </a:xfrm>
          <a:prstGeom prst="rect">
            <a:avLst/>
          </a:prstGeom>
          <a:noFill/>
          <a:ln w="9525">
            <a:noFill/>
            <a:miter lim="800000"/>
          </a:ln>
          <a:effectLst/>
        </p:spPr>
        <p:txBody>
          <a:bodyPr wrap="square">
            <a:spAutoFit/>
          </a:bodyPr>
          <a:lstStyle/>
          <a:p>
            <a:pPr algn="l"/>
            <a:r>
              <a:rPr kumimoji="1" lang="en-US" altLang="zh-CN" sz="2400" dirty="0" err="1">
                <a:ea typeface="宋体" pitchFamily="2" charset="-122"/>
              </a:rPr>
              <a:t>int</a:t>
            </a:r>
            <a:r>
              <a:rPr kumimoji="1" lang="en-US" altLang="zh-CN" sz="2400" dirty="0">
                <a:ea typeface="宋体" pitchFamily="2" charset="-122"/>
              </a:rPr>
              <a:t>  * p; </a:t>
            </a:r>
            <a:r>
              <a:rPr kumimoji="1" lang="en-US" altLang="zh-CN" sz="2400" dirty="0" err="1">
                <a:ea typeface="宋体" pitchFamily="2" charset="-122"/>
              </a:rPr>
              <a:t>int</a:t>
            </a:r>
            <a:r>
              <a:rPr kumimoji="1" lang="en-US" altLang="zh-CN" sz="2400" dirty="0">
                <a:ea typeface="宋体" pitchFamily="2" charset="-122"/>
              </a:rPr>
              <a:t> num;</a:t>
            </a:r>
            <a:endParaRPr kumimoji="1" lang="en-US" altLang="zh-CN" sz="2400" dirty="0">
              <a:ea typeface="宋体" pitchFamily="2" charset="-122"/>
            </a:endParaRPr>
          </a:p>
          <a:p>
            <a:pPr algn="l"/>
            <a:r>
              <a:rPr kumimoji="1" lang="en-US" altLang="zh-CN" sz="2400" dirty="0">
                <a:ea typeface="宋体" pitchFamily="2" charset="-122"/>
              </a:rPr>
              <a:t>p = 0x0212;   </a:t>
            </a:r>
            <a:endParaRPr kumimoji="1" lang="en-US" altLang="zh-CN" sz="2400" dirty="0">
              <a:ea typeface="宋体" pitchFamily="2" charset="-122"/>
            </a:endParaRPr>
          </a:p>
          <a:p>
            <a:pPr algn="l"/>
            <a:r>
              <a:rPr kumimoji="1" lang="en-US" altLang="zh-CN" sz="2400" dirty="0">
                <a:ea typeface="宋体" pitchFamily="2" charset="-122"/>
              </a:rPr>
              <a:t>num = *p;</a:t>
            </a:r>
            <a:endParaRPr kumimoji="1" lang="en-US" altLang="zh-CN" sz="2400" dirty="0">
              <a:ea typeface="宋体" pitchFamily="2" charset="-122"/>
            </a:endParaRPr>
          </a:p>
          <a:p>
            <a:pPr algn="l"/>
            <a:r>
              <a:rPr kumimoji="1" lang="en-US" altLang="zh-CN" sz="2400" dirty="0">
                <a:ea typeface="宋体" pitchFamily="2" charset="-122"/>
              </a:rPr>
              <a:t>p++;           </a:t>
            </a:r>
            <a:endParaRPr kumimoji="1" lang="en-US" altLang="zh-CN" sz="2400" dirty="0">
              <a:ea typeface="宋体" pitchFamily="2" charset="-122"/>
            </a:endParaRPr>
          </a:p>
          <a:p>
            <a:pPr algn="l"/>
            <a:r>
              <a:rPr kumimoji="1" lang="en-US" altLang="zh-CN" sz="2400" dirty="0">
                <a:ea typeface="宋体" pitchFamily="2" charset="-122"/>
              </a:rPr>
              <a:t>num = *p;</a:t>
            </a:r>
            <a:endParaRPr kumimoji="1" lang="en-US" altLang="zh-CN" sz="2400" dirty="0">
              <a:ea typeface="宋体" pitchFamily="2" charset="-122"/>
            </a:endParaRPr>
          </a:p>
        </p:txBody>
      </p:sp>
      <p:sp>
        <p:nvSpPr>
          <p:cNvPr id="29" name="Rectangle 27"/>
          <p:cNvSpPr>
            <a:spLocks noChangeArrowheads="1"/>
          </p:cNvSpPr>
          <p:nvPr/>
        </p:nvSpPr>
        <p:spPr bwMode="auto">
          <a:xfrm>
            <a:off x="395288" y="2420938"/>
            <a:ext cx="720725" cy="360362"/>
          </a:xfrm>
          <a:prstGeom prst="rect">
            <a:avLst/>
          </a:prstGeom>
          <a:solidFill>
            <a:schemeClr val="accent1"/>
          </a:solidFill>
          <a:ln w="9525">
            <a:solidFill>
              <a:schemeClr val="tx1"/>
            </a:solidFill>
            <a:miter lim="800000"/>
          </a:ln>
          <a:effectLst/>
        </p:spPr>
        <p:txBody>
          <a:bodyPr wrap="none" anchor="ctr"/>
          <a:lstStyle/>
          <a:p>
            <a:endParaRPr lang="zh-CN" altLang="en-US" sz="1800">
              <a:latin typeface="Verdana" panose="020B0804030504040204" pitchFamily="34" charset="0"/>
              <a:ea typeface="宋体" pitchFamily="2" charset="-122"/>
            </a:endParaRPr>
          </a:p>
        </p:txBody>
      </p:sp>
      <p:sp>
        <p:nvSpPr>
          <p:cNvPr id="30" name="Rectangle 28"/>
          <p:cNvSpPr>
            <a:spLocks noChangeArrowheads="1"/>
          </p:cNvSpPr>
          <p:nvPr/>
        </p:nvSpPr>
        <p:spPr bwMode="auto">
          <a:xfrm>
            <a:off x="323850" y="1989138"/>
            <a:ext cx="327025" cy="366712"/>
          </a:xfrm>
          <a:prstGeom prst="rect">
            <a:avLst/>
          </a:prstGeom>
          <a:noFill/>
          <a:ln w="9525">
            <a:noFill/>
            <a:miter lim="800000"/>
          </a:ln>
          <a:effectLst/>
        </p:spPr>
        <p:txBody>
          <a:bodyPr wrap="none">
            <a:spAutoFit/>
          </a:bodyPr>
          <a:lstStyle/>
          <a:p>
            <a:pPr algn="l"/>
            <a:r>
              <a:rPr kumimoji="1" lang="en-US" altLang="zh-CN" sz="1800">
                <a:latin typeface="Verdana" panose="020B0804030504040204" pitchFamily="34" charset="0"/>
                <a:ea typeface="宋体" pitchFamily="2" charset="-122"/>
              </a:rPr>
              <a:t>p</a:t>
            </a:r>
            <a:endParaRPr kumimoji="1" lang="en-US" altLang="zh-CN" sz="1800">
              <a:latin typeface="Verdana" panose="020B0804030504040204" pitchFamily="34" charset="0"/>
              <a:ea typeface="宋体" pitchFamily="2" charset="-122"/>
            </a:endParaRPr>
          </a:p>
        </p:txBody>
      </p:sp>
      <p:sp>
        <p:nvSpPr>
          <p:cNvPr id="31" name="Text Box 29"/>
          <p:cNvSpPr txBox="1">
            <a:spLocks noChangeArrowheads="1"/>
          </p:cNvSpPr>
          <p:nvPr/>
        </p:nvSpPr>
        <p:spPr bwMode="auto">
          <a:xfrm>
            <a:off x="395288" y="2435225"/>
            <a:ext cx="768350" cy="366713"/>
          </a:xfrm>
          <a:prstGeom prst="rect">
            <a:avLst/>
          </a:prstGeom>
          <a:noFill/>
          <a:ln w="9525">
            <a:noFill/>
            <a:miter lim="800000"/>
          </a:ln>
          <a:effectLst/>
        </p:spPr>
        <p:txBody>
          <a:bodyPr wrap="none">
            <a:spAutoFit/>
          </a:bodyPr>
          <a:lstStyle/>
          <a:p>
            <a:pPr algn="l"/>
            <a:r>
              <a:rPr kumimoji="1" lang="en-US" altLang="zh-CN" sz="1800">
                <a:latin typeface="Verdana" panose="020B0804030504040204" pitchFamily="34" charset="0"/>
                <a:ea typeface="宋体" pitchFamily="2" charset="-122"/>
              </a:rPr>
              <a:t>0101</a:t>
            </a:r>
            <a:endParaRPr kumimoji="1" lang="en-US" altLang="zh-CN" sz="1800">
              <a:latin typeface="Verdana" panose="020B0804030504040204" pitchFamily="34" charset="0"/>
              <a:ea typeface="宋体" pitchFamily="2" charset="-122"/>
            </a:endParaRPr>
          </a:p>
        </p:txBody>
      </p:sp>
      <p:sp>
        <p:nvSpPr>
          <p:cNvPr id="32" name="Line 30"/>
          <p:cNvSpPr>
            <a:spLocks noChangeShapeType="1"/>
          </p:cNvSpPr>
          <p:nvPr/>
        </p:nvSpPr>
        <p:spPr bwMode="auto">
          <a:xfrm flipV="1">
            <a:off x="1116013" y="2276475"/>
            <a:ext cx="935037" cy="288925"/>
          </a:xfrm>
          <a:prstGeom prst="line">
            <a:avLst/>
          </a:prstGeom>
          <a:noFill/>
          <a:ln w="9525">
            <a:solidFill>
              <a:schemeClr val="tx1"/>
            </a:solidFill>
            <a:rou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ea typeface="宋体" pitchFamily="2" charset="-122"/>
              </a:rPr>
              <a:t>结构定义的一般形式</a:t>
            </a:r>
            <a:endParaRPr lang="zh-CN" altLang="en-US" dirty="0"/>
          </a:p>
        </p:txBody>
      </p:sp>
      <p:sp>
        <p:nvSpPr>
          <p:cNvPr id="4" name="Rectangle 3"/>
          <p:cNvSpPr txBox="1">
            <a:spLocks noChangeArrowheads="1"/>
          </p:cNvSpPr>
          <p:nvPr/>
        </p:nvSpPr>
        <p:spPr>
          <a:xfrm>
            <a:off x="395288" y="1628775"/>
            <a:ext cx="8280400" cy="4767263"/>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1" lang="en-US" altLang="zh-CN" sz="2600" b="0" i="0" u="none" strike="noStrike" kern="1200" cap="none" spc="0" normalizeH="0" baseline="0" noProof="0" dirty="0" err="1">
                <a:ln>
                  <a:noFill/>
                </a:ln>
                <a:solidFill>
                  <a:schemeClr val="tx1"/>
                </a:solidFill>
                <a:effectLst/>
                <a:uLnTx/>
                <a:uFillTx/>
                <a:latin typeface="+mn-lt"/>
                <a:ea typeface="宋体" pitchFamily="2" charset="-122"/>
                <a:cs typeface="+mn-cs"/>
              </a:rPr>
              <a:t>struct</a:t>
            </a:r>
            <a:r>
              <a:rPr kumimoji="1"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rPr>
              <a:t>结构名  {</a:t>
            </a:r>
            <a:endPar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endPar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rPr>
              <a:t>     类型    变量名；</a:t>
            </a:r>
            <a:endPar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rPr>
              <a:t>     类型    变量名；</a:t>
            </a:r>
            <a:endParaRPr kumimoji="1" lang="zh-CN"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1"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1"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a:t>
            </a:r>
            <a:endParaRPr kumimoji="1"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Tx/>
              <a:buNone/>
              <a:defRPr/>
            </a:pPr>
            <a:r>
              <a:rPr kumimoji="1" lang="en-US" altLang="zh-CN" sz="2600" b="0" i="0" u="none" strike="noStrike" kern="1200" cap="none" spc="0" normalizeH="0" baseline="0" noProof="0" dirty="0">
                <a:ln>
                  <a:noFill/>
                </a:ln>
                <a:solidFill>
                  <a:schemeClr val="tx1"/>
                </a:solidFill>
                <a:effectLst/>
                <a:uLnTx/>
                <a:uFillTx/>
                <a:latin typeface="+mn-lt"/>
                <a:ea typeface="宋体" pitchFamily="2" charset="-122"/>
                <a:cs typeface="+mn-cs"/>
              </a:rPr>
              <a:t>     }    </a:t>
            </a:r>
            <a:r>
              <a:rPr kumimoji="1"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rPr>
              <a:t>结构变量；</a:t>
            </a:r>
            <a:endParaRPr kumimoji="1"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
        <p:nvSpPr>
          <p:cNvPr id="3" name="矩形 2"/>
          <p:cNvSpPr/>
          <p:nvPr/>
        </p:nvSpPr>
        <p:spPr>
          <a:xfrm>
            <a:off x="5220072" y="1484784"/>
            <a:ext cx="3366120" cy="2913618"/>
          </a:xfrm>
          <a:prstGeom prst="rect">
            <a:avLst/>
          </a:prstGeom>
        </p:spPr>
        <p:txBody>
          <a:bodyPr wrap="square">
            <a:spAutoFit/>
          </a:bodyPr>
          <a:lstStyle/>
          <a:p>
            <a:pPr marL="548640" lvl="1" indent="-228600">
              <a:lnSpc>
                <a:spcPct val="150000"/>
              </a:lnSpc>
              <a:spcBef>
                <a:spcPts val="370"/>
              </a:spcBef>
              <a:buClr>
                <a:schemeClr val="accent2"/>
              </a:buClr>
              <a:buSzPct val="85000"/>
              <a:defRPr/>
            </a:pPr>
            <a:r>
              <a:rPr lang="zh-CN" altLang="en-US" sz="2400" dirty="0"/>
              <a:t>   结构类型变量（结构变量）由一组类型可以不同的数据元素组成</a:t>
            </a:r>
            <a:endParaRPr lang="zh-CN" altLang="en-US" sz="2400" dirty="0"/>
          </a:p>
          <a:p>
            <a:pPr marL="548640" lvl="1" indent="-228600">
              <a:lnSpc>
                <a:spcPct val="150000"/>
              </a:lnSpc>
              <a:spcBef>
                <a:spcPts val="370"/>
              </a:spcBef>
              <a:buClr>
                <a:schemeClr val="accent2"/>
              </a:buClr>
              <a:buSzPct val="85000"/>
              <a:defRPr/>
            </a:pPr>
            <a:r>
              <a:rPr lang="zh-CN" altLang="en-US" sz="2400" dirty="0"/>
              <a:t>	</a:t>
            </a:r>
            <a:endParaRPr lang="zh-CN" altLang="en-US" sz="24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1.1 </a:t>
            </a:r>
            <a:r>
              <a:rPr lang="zh-CN" altLang="en-US" dirty="0">
                <a:solidFill>
                  <a:schemeClr val="tx1"/>
                </a:solidFill>
              </a:rPr>
              <a:t>引言</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内容占位符 2"/>
          <p:cNvSpPr>
            <a:spLocks noGrp="1"/>
          </p:cNvSpPr>
          <p:nvPr>
            <p:ph sz="quarter" idx="1"/>
          </p:nvPr>
        </p:nvSpPr>
        <p:spPr>
          <a:xfrm>
            <a:off x="914400" y="1447800"/>
            <a:ext cx="7772400" cy="1338258"/>
          </a:xfrm>
        </p:spPr>
        <p:txBody>
          <a:bodyPr/>
          <a:lstStyle/>
          <a:p>
            <a:pPr>
              <a:lnSpc>
                <a:spcPct val="150000"/>
              </a:lnSpc>
            </a:pPr>
            <a:r>
              <a:rPr lang="zh-CN" altLang="en-US" dirty="0">
                <a:solidFill>
                  <a:srgbClr val="FF0000"/>
                </a:solidFill>
              </a:rPr>
              <a:t>程序 </a:t>
            </a:r>
            <a:r>
              <a:rPr lang="en-US" altLang="zh-CN" dirty="0">
                <a:solidFill>
                  <a:srgbClr val="FF0000"/>
                </a:solidFill>
              </a:rPr>
              <a:t>= </a:t>
            </a:r>
            <a:r>
              <a:rPr lang="zh-CN" altLang="en-US" dirty="0">
                <a:solidFill>
                  <a:srgbClr val="FF0000"/>
                </a:solidFill>
              </a:rPr>
              <a:t>算法 </a:t>
            </a:r>
            <a:r>
              <a:rPr lang="en-US" altLang="zh-CN" dirty="0">
                <a:solidFill>
                  <a:srgbClr val="FF0000"/>
                </a:solidFill>
              </a:rPr>
              <a:t>+ </a:t>
            </a:r>
            <a:r>
              <a:rPr lang="zh-CN" altLang="en-US" dirty="0">
                <a:solidFill>
                  <a:srgbClr val="FF0000"/>
                </a:solidFill>
              </a:rPr>
              <a:t>数据结构 </a:t>
            </a:r>
            <a:r>
              <a:rPr lang="zh-CN" altLang="en-US" dirty="0"/>
              <a:t>（</a:t>
            </a:r>
            <a:r>
              <a:rPr lang="en-US" dirty="0"/>
              <a:t>Niklaus Wirth</a:t>
            </a:r>
            <a:r>
              <a:rPr lang="zh-CN" altLang="en-US" dirty="0"/>
              <a:t>，</a:t>
            </a:r>
            <a:r>
              <a:rPr lang="en-US" dirty="0"/>
              <a:t>PASCAL</a:t>
            </a:r>
            <a:r>
              <a:rPr lang="zh-CN" altLang="en-US" dirty="0"/>
              <a:t>之父，图灵奖得主）</a:t>
            </a:r>
            <a:endParaRPr lang="en-US" altLang="zh-CN" dirty="0"/>
          </a:p>
          <a:p>
            <a:pPr>
              <a:lnSpc>
                <a:spcPct val="150000"/>
              </a:lnSpc>
            </a:pPr>
            <a:endParaRPr lang="en-US" altLang="zh-CN" dirty="0"/>
          </a:p>
        </p:txBody>
      </p:sp>
      <p:pic>
        <p:nvPicPr>
          <p:cNvPr id="7" name="Picture 4" descr="“algorithm data structures &amp; programs by niklaus wirth”的图片搜索结果"/>
          <p:cNvPicPr>
            <a:picLocks noChangeAspect="1" noChangeArrowheads="1"/>
          </p:cNvPicPr>
          <p:nvPr/>
        </p:nvPicPr>
        <p:blipFill>
          <a:blip r:embed="rId1"/>
          <a:srcRect/>
          <a:stretch>
            <a:fillRect/>
          </a:stretch>
        </p:blipFill>
        <p:spPr bwMode="auto">
          <a:xfrm>
            <a:off x="6012160" y="2116929"/>
            <a:ext cx="2872339" cy="2872340"/>
          </a:xfrm>
          <a:prstGeom prst="rect">
            <a:avLst/>
          </a:prstGeom>
          <a:noFill/>
        </p:spPr>
      </p:pic>
      <p:sp>
        <p:nvSpPr>
          <p:cNvPr id="8" name="内容占位符 2"/>
          <p:cNvSpPr txBox="1"/>
          <p:nvPr/>
        </p:nvSpPr>
        <p:spPr>
          <a:xfrm>
            <a:off x="857224" y="2662246"/>
            <a:ext cx="4032544" cy="3910026"/>
          </a:xfrm>
          <a:prstGeom prst="rect">
            <a:avLst/>
          </a:prstGeom>
        </p:spPr>
        <p:txBody>
          <a:bodyPr vert="horz">
            <a:normAutofit/>
          </a:bodyPr>
          <a:lstStyle/>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cs"/>
              </a:rPr>
              <a:t>数据结构关注数据在计算机中如何</a:t>
            </a:r>
            <a:r>
              <a:rPr kumimoji="0" lang="zh-CN" altLang="en-US" sz="2600" b="0" i="0" u="none" strike="noStrike" kern="1200" cap="none" spc="0" normalizeH="0" baseline="0" noProof="0" dirty="0">
                <a:ln>
                  <a:noFill/>
                </a:ln>
                <a:solidFill>
                  <a:srgbClr val="FF0000"/>
                </a:solidFill>
                <a:effectLst/>
                <a:uLnTx/>
                <a:uFillTx/>
                <a:latin typeface="+mn-lt"/>
                <a:ea typeface="+mn-ea"/>
                <a:cs typeface="+mn-cs"/>
              </a:rPr>
              <a:t>有效的组织</a:t>
            </a:r>
            <a:r>
              <a:rPr kumimoji="0" lang="zh-CN" altLang="en-US" sz="2600" b="0" i="0" u="none" strike="noStrike" kern="1200" cap="none" spc="0" normalizeH="0" baseline="0" noProof="0" dirty="0">
                <a:ln>
                  <a:noFill/>
                </a:ln>
                <a:solidFill>
                  <a:schemeClr val="tx1"/>
                </a:solidFill>
                <a:effectLst/>
                <a:uLnTx/>
                <a:uFillTx/>
                <a:latin typeface="+mn-lt"/>
                <a:ea typeface="+mn-ea"/>
                <a:cs typeface="+mn-cs"/>
              </a:rPr>
              <a:t>起来</a:t>
            </a:r>
            <a:endParaRPr kumimoji="0" lang="en-US" altLang="zh-CN"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50000"/>
              </a:lnSpc>
              <a:spcBef>
                <a:spcPts val="580"/>
              </a:spcBef>
              <a:spcAft>
                <a:spcPts val="0"/>
              </a:spcAft>
              <a:buClr>
                <a:schemeClr val="accent1"/>
              </a:buClr>
              <a:buSzPct val="85000"/>
              <a:buFont typeface="Wingdings 2" panose="05020102010507070707"/>
              <a:buChar char=""/>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cs"/>
              </a:rPr>
              <a:t>算法关注数据如何经过</a:t>
            </a:r>
            <a:r>
              <a:rPr kumimoji="0" lang="zh-CN" altLang="en-US" sz="2600" b="0" i="0" u="none" strike="noStrike" kern="1200" cap="none" spc="0" normalizeH="0" baseline="0" noProof="0" dirty="0">
                <a:ln>
                  <a:noFill/>
                </a:ln>
                <a:solidFill>
                  <a:srgbClr val="FF0000"/>
                </a:solidFill>
                <a:effectLst/>
                <a:uLnTx/>
                <a:uFillTx/>
                <a:latin typeface="+mn-lt"/>
                <a:ea typeface="+mn-ea"/>
                <a:cs typeface="+mn-cs"/>
              </a:rPr>
              <a:t>运算解决问题</a:t>
            </a:r>
            <a:endParaRPr kumimoji="0" lang="en-US" altLang="zh-CN" sz="2600" b="0" i="0" u="none" strike="noStrike" kern="1200" cap="none" spc="0" normalizeH="0" baseline="0" noProof="0" dirty="0">
              <a:ln>
                <a:noFill/>
              </a:ln>
              <a:solidFill>
                <a:srgbClr val="FF0000"/>
              </a:solidFill>
              <a:effectLst/>
              <a:uLnTx/>
              <a:uFillTx/>
              <a:latin typeface="+mn-lt"/>
              <a:ea typeface="+mn-ea"/>
              <a:cs typeface="+mn-cs"/>
            </a:endParaRPr>
          </a:p>
        </p:txBody>
      </p:sp>
      <p:pic>
        <p:nvPicPr>
          <p:cNvPr id="9"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768" y="3590540"/>
            <a:ext cx="2244784" cy="3088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chemeClr val="tx1"/>
                </a:solidFill>
                <a:ea typeface="宋体" pitchFamily="2" charset="-122"/>
              </a:rPr>
              <a:t>结构定义的一般形式</a:t>
            </a:r>
            <a:endParaRPr lang="zh-CN" altLang="en-US" dirty="0"/>
          </a:p>
        </p:txBody>
      </p:sp>
      <p:sp>
        <p:nvSpPr>
          <p:cNvPr id="5" name="Rectangle 3"/>
          <p:cNvSpPr txBox="1">
            <a:spLocks noChangeArrowheads="1"/>
          </p:cNvSpPr>
          <p:nvPr/>
        </p:nvSpPr>
        <p:spPr>
          <a:xfrm>
            <a:off x="395288" y="1628775"/>
            <a:ext cx="8280400" cy="4767263"/>
          </a:xfrm>
          <a:prstGeom prst="rect">
            <a:avLst/>
          </a:prstGeom>
        </p:spPr>
        <p:txBody>
          <a:bodyPr vert="horz">
            <a:normAutofit/>
          </a:bodyPr>
          <a:lstStyle/>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r>
              <a:rPr kumimoji="1" lang="en-US" altLang="zh-CN" sz="2600" b="0" i="0" u="none" strike="noStrike" kern="1200" cap="none" spc="0" normalizeH="0" baseline="0" noProof="0">
                <a:ln>
                  <a:noFill/>
                </a:ln>
                <a:solidFill>
                  <a:schemeClr val="tx1"/>
                </a:solidFill>
                <a:effectLst/>
                <a:uLnTx/>
                <a:uFillTx/>
                <a:latin typeface="+mn-lt"/>
                <a:ea typeface="宋体" pitchFamily="2" charset="-122"/>
                <a:cs typeface="+mn-cs"/>
              </a:rPr>
              <a:t>struct   </a:t>
            </a:r>
            <a:r>
              <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rPr>
              <a:t>结构名  {</a:t>
            </a:r>
            <a:endPar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endPar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r>
              <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rPr>
              <a:t>     类型    变量名；</a:t>
            </a:r>
            <a:endPar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r>
              <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rPr>
              <a:t>     类型    变量名；</a:t>
            </a:r>
            <a:endPar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r>
              <a:rPr kumimoji="1" lang="zh-CN" altLang="en-US" sz="2600" b="0" i="0" u="none" strike="noStrike" kern="1200" cap="none" spc="0" normalizeH="0" baseline="0" noProof="0">
                <a:ln>
                  <a:noFill/>
                </a:ln>
                <a:solidFill>
                  <a:schemeClr val="tx1"/>
                </a:solidFill>
                <a:effectLst/>
                <a:uLnTx/>
                <a:uFillTx/>
                <a:latin typeface="+mn-lt"/>
                <a:ea typeface="宋体" pitchFamily="2" charset="-122"/>
                <a:cs typeface="+mn-cs"/>
              </a:rPr>
              <a:t>     </a:t>
            </a:r>
            <a:r>
              <a:rPr kumimoji="1" lang="en-US" altLang="zh-CN" sz="2600" b="0" i="0" u="none" strike="noStrike" kern="1200" cap="none" spc="0" normalizeH="0" baseline="0" noProof="0">
                <a:ln>
                  <a:noFill/>
                </a:ln>
                <a:solidFill>
                  <a:schemeClr val="tx1"/>
                </a:solidFill>
                <a:effectLst/>
                <a:uLnTx/>
                <a:uFillTx/>
                <a:latin typeface="+mn-lt"/>
                <a:ea typeface="宋体" pitchFamily="2" charset="-122"/>
                <a:cs typeface="+mn-cs"/>
              </a:rPr>
              <a:t>……</a:t>
            </a:r>
            <a:endParaRPr kumimoji="1" lang="en-US" altLang="zh-CN"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r>
              <a:rPr kumimoji="1" lang="en-US" altLang="zh-CN" sz="2600" b="0" i="0" u="none" strike="noStrike" kern="1200" cap="none" spc="0" normalizeH="0" baseline="0" noProof="0">
                <a:ln>
                  <a:noFill/>
                </a:ln>
                <a:solidFill>
                  <a:schemeClr val="tx1"/>
                </a:solidFill>
                <a:effectLst/>
                <a:uLnTx/>
                <a:uFillTx/>
                <a:latin typeface="+mn-lt"/>
                <a:ea typeface="宋体" pitchFamily="2" charset="-122"/>
                <a:cs typeface="+mn-cs"/>
              </a:rPr>
              <a:t>     } </a:t>
            </a:r>
            <a:r>
              <a:rPr kumimoji="1" lang="zh-CN" altLang="en-US" sz="2600" b="0" i="0" u="none" strike="noStrike" kern="1200" cap="none" spc="0" normalizeH="0" baseline="0" noProof="0">
                <a:ln>
                  <a:noFill/>
                </a:ln>
                <a:solidFill>
                  <a:schemeClr val="tx1"/>
                </a:solidFill>
                <a:effectLst/>
                <a:uLnTx/>
                <a:uFillTx/>
                <a:latin typeface="+mn-lt"/>
                <a:ea typeface="宋体" pitchFamily="2" charset="-122"/>
                <a:cs typeface="+mn-cs"/>
              </a:rPr>
              <a:t>；</a:t>
            </a:r>
            <a:endParaRPr kumimoji="1" lang="zh-CN" altLang="en-US"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endParaRPr kumimoji="0" lang="zh-CN" altLang="en-US" sz="2600" b="0" i="0" u="none" strike="noStrike" kern="1200" cap="none" spc="0" normalizeH="0" baseline="0" noProof="0">
              <a:ln>
                <a:noFill/>
              </a:ln>
              <a:solidFill>
                <a:schemeClr val="tx1"/>
              </a:solidFill>
              <a:effectLst/>
              <a:uLnTx/>
              <a:uFillTx/>
              <a:latin typeface="+mn-lt"/>
              <a:ea typeface="宋体" pitchFamily="2" charset="-122"/>
              <a:cs typeface="+mn-cs"/>
            </a:endParaRPr>
          </a:p>
          <a:p>
            <a:pPr marL="571500" marR="0" lvl="0" indent="-571500" algn="l" defTabSz="914400" rtl="0" eaLnBrk="1" fontAlgn="auto" latinLnBrk="0" hangingPunct="1">
              <a:lnSpc>
                <a:spcPct val="90000"/>
              </a:lnSpc>
              <a:spcBef>
                <a:spcPts val="580"/>
              </a:spcBef>
              <a:spcAft>
                <a:spcPts val="0"/>
              </a:spcAft>
              <a:buClr>
                <a:schemeClr val="accent1"/>
              </a:buClr>
              <a:buSzPct val="85000"/>
              <a:buFontTx/>
              <a:buNone/>
              <a:defRPr/>
            </a:pPr>
            <a:r>
              <a:rPr kumimoji="1" lang="en-US" altLang="zh-CN" sz="2600" b="0" i="0" u="none" strike="noStrike" kern="1200" cap="none" spc="0" normalizeH="0" baseline="0" noProof="0">
                <a:ln>
                  <a:noFill/>
                </a:ln>
                <a:solidFill>
                  <a:schemeClr val="tx1"/>
                </a:solidFill>
                <a:effectLst/>
                <a:uLnTx/>
                <a:uFillTx/>
                <a:latin typeface="+mn-lt"/>
                <a:ea typeface="宋体" pitchFamily="2" charset="-122"/>
                <a:cs typeface="+mn-cs"/>
              </a:rPr>
              <a:t>struct   </a:t>
            </a:r>
            <a:r>
              <a:rPr kumimoji="1" lang="zh-CN" altLang="zh-CN" sz="2600" b="0" i="0" u="none" strike="noStrike" kern="1200" cap="none" spc="0" normalizeH="0" baseline="0" noProof="0">
                <a:ln>
                  <a:noFill/>
                </a:ln>
                <a:solidFill>
                  <a:schemeClr val="tx1"/>
                </a:solidFill>
                <a:effectLst/>
                <a:uLnTx/>
                <a:uFillTx/>
                <a:latin typeface="+mn-lt"/>
                <a:ea typeface="宋体" pitchFamily="2" charset="-122"/>
                <a:cs typeface="+mn-cs"/>
              </a:rPr>
              <a:t>结构名</a:t>
            </a:r>
            <a:r>
              <a:rPr kumimoji="1" lang="zh-CN" altLang="en-US" sz="2600" b="0" i="0" u="none" strike="noStrike" kern="1200" cap="none" spc="0" normalizeH="0" baseline="0" noProof="0">
                <a:ln>
                  <a:noFill/>
                </a:ln>
                <a:solidFill>
                  <a:schemeClr val="tx1"/>
                </a:solidFill>
                <a:effectLst/>
                <a:uLnTx/>
                <a:uFillTx/>
                <a:latin typeface="+mn-lt"/>
                <a:ea typeface="宋体" pitchFamily="2" charset="-122"/>
                <a:cs typeface="+mn-cs"/>
              </a:rPr>
              <a:t>    结构变量；</a:t>
            </a:r>
            <a:endParaRPr kumimoji="1" lang="zh-CN" altLang="en-US" sz="26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ea typeface="宋体" pitchFamily="2" charset="-122"/>
              </a:rPr>
              <a:t>结构</a:t>
            </a:r>
            <a:endParaRPr lang="zh-CN" altLang="en-US" dirty="0"/>
          </a:p>
        </p:txBody>
      </p:sp>
      <p:sp>
        <p:nvSpPr>
          <p:cNvPr id="27" name="Line 3"/>
          <p:cNvSpPr>
            <a:spLocks noChangeShapeType="1"/>
          </p:cNvSpPr>
          <p:nvPr/>
        </p:nvSpPr>
        <p:spPr bwMode="auto">
          <a:xfrm>
            <a:off x="1817370" y="1544320"/>
            <a:ext cx="0" cy="5029200"/>
          </a:xfrm>
          <a:prstGeom prst="line">
            <a:avLst/>
          </a:prstGeom>
          <a:noFill/>
          <a:ln w="9525">
            <a:solidFill>
              <a:schemeClr val="tx1"/>
            </a:solidFill>
            <a:miter lim="800000"/>
          </a:ln>
          <a:effectLst/>
        </p:spPr>
        <p:txBody>
          <a:bodyPr wrap="none" anchor="ctr"/>
          <a:lstStyle/>
          <a:p>
            <a:endParaRPr lang="zh-CN" altLang="en-US" sz="2400"/>
          </a:p>
        </p:txBody>
      </p:sp>
      <p:sp>
        <p:nvSpPr>
          <p:cNvPr id="28" name="Line 4"/>
          <p:cNvSpPr>
            <a:spLocks noChangeShapeType="1"/>
          </p:cNvSpPr>
          <p:nvPr/>
        </p:nvSpPr>
        <p:spPr bwMode="auto">
          <a:xfrm>
            <a:off x="3417570" y="1544320"/>
            <a:ext cx="0" cy="5029200"/>
          </a:xfrm>
          <a:prstGeom prst="line">
            <a:avLst/>
          </a:prstGeom>
          <a:noFill/>
          <a:ln w="9525">
            <a:solidFill>
              <a:schemeClr val="tx1"/>
            </a:solidFill>
            <a:miter lim="800000"/>
          </a:ln>
          <a:effectLst/>
        </p:spPr>
        <p:txBody>
          <a:bodyPr wrap="none" anchor="ctr"/>
          <a:lstStyle/>
          <a:p>
            <a:endParaRPr lang="zh-CN" altLang="en-US" sz="2400"/>
          </a:p>
        </p:txBody>
      </p:sp>
      <p:sp>
        <p:nvSpPr>
          <p:cNvPr id="29" name="Line 5"/>
          <p:cNvSpPr>
            <a:spLocks noChangeShapeType="1"/>
          </p:cNvSpPr>
          <p:nvPr/>
        </p:nvSpPr>
        <p:spPr bwMode="auto">
          <a:xfrm>
            <a:off x="1817370" y="18491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0" name="Text Box 6"/>
          <p:cNvSpPr txBox="1">
            <a:spLocks noChangeArrowheads="1"/>
          </p:cNvSpPr>
          <p:nvPr/>
        </p:nvSpPr>
        <p:spPr bwMode="auto">
          <a:xfrm>
            <a:off x="2198370" y="1772920"/>
            <a:ext cx="889987" cy="4224233"/>
          </a:xfrm>
          <a:prstGeom prst="rect">
            <a:avLst/>
          </a:prstGeom>
          <a:noFill/>
          <a:ln w="9525">
            <a:noFill/>
            <a:miter lim="800000"/>
          </a:ln>
          <a:effectLst/>
        </p:spPr>
        <p:txBody>
          <a:bodyPr wrap="none">
            <a:spAutoFit/>
          </a:bodyPr>
          <a:lstStyle/>
          <a:p>
            <a:pPr algn="l">
              <a:lnSpc>
                <a:spcPct val="125000"/>
              </a:lnSpc>
            </a:pPr>
            <a:r>
              <a:rPr kumimoji="1" lang="en-US" altLang="zh-CN" sz="2400">
                <a:ea typeface="宋体" pitchFamily="2" charset="-122"/>
              </a:rPr>
              <a:t>80001</a:t>
            </a:r>
            <a:endParaRPr kumimoji="1" lang="en-US" altLang="zh-CN" sz="2400">
              <a:ea typeface="宋体" pitchFamily="2" charset="-122"/>
            </a:endParaRPr>
          </a:p>
          <a:p>
            <a:pPr algn="l">
              <a:lnSpc>
                <a:spcPct val="125000"/>
              </a:lnSpc>
            </a:pPr>
            <a:r>
              <a:rPr kumimoji="1" lang="en-US" altLang="zh-CN" sz="2400">
                <a:ea typeface="宋体" pitchFamily="2" charset="-122"/>
              </a:rPr>
              <a:t>  zh</a:t>
            </a:r>
            <a:endParaRPr kumimoji="1" lang="en-US" altLang="zh-CN" sz="2400">
              <a:ea typeface="宋体" pitchFamily="2" charset="-122"/>
            </a:endParaRPr>
          </a:p>
          <a:p>
            <a:pPr algn="l">
              <a:lnSpc>
                <a:spcPct val="125000"/>
              </a:lnSpc>
            </a:pPr>
            <a:r>
              <a:rPr kumimoji="1" lang="zh-CN" altLang="en-US" sz="2400">
                <a:ea typeface="宋体" pitchFamily="2" charset="-122"/>
              </a:rPr>
              <a:t>  </a:t>
            </a:r>
            <a:r>
              <a:rPr kumimoji="1" lang="en-US" altLang="zh-CN" sz="2400">
                <a:ea typeface="宋体" pitchFamily="2" charset="-122"/>
              </a:rPr>
              <a:t>90</a:t>
            </a:r>
            <a:endParaRPr kumimoji="1" lang="en-US" altLang="zh-CN" sz="2400">
              <a:ea typeface="宋体" pitchFamily="2" charset="-122"/>
            </a:endParaRPr>
          </a:p>
          <a:p>
            <a:pPr algn="l">
              <a:lnSpc>
                <a:spcPct val="125000"/>
              </a:lnSpc>
            </a:pPr>
            <a:r>
              <a:rPr kumimoji="1" lang="en-US" altLang="zh-CN" sz="2400">
                <a:ea typeface="宋体" pitchFamily="2" charset="-122"/>
              </a:rPr>
              <a:t>80002</a:t>
            </a:r>
            <a:endParaRPr kumimoji="1" lang="en-US" altLang="zh-CN" sz="2400">
              <a:ea typeface="宋体" pitchFamily="2" charset="-122"/>
            </a:endParaRPr>
          </a:p>
          <a:p>
            <a:pPr algn="l">
              <a:lnSpc>
                <a:spcPct val="125000"/>
              </a:lnSpc>
            </a:pPr>
            <a:r>
              <a:rPr kumimoji="1" lang="en-US" altLang="zh-CN" sz="2400">
                <a:ea typeface="宋体" pitchFamily="2" charset="-122"/>
              </a:rPr>
              <a:t>  li</a:t>
            </a:r>
            <a:endParaRPr kumimoji="1" lang="en-US" altLang="zh-CN" sz="2400">
              <a:ea typeface="宋体" pitchFamily="2" charset="-122"/>
            </a:endParaRPr>
          </a:p>
          <a:p>
            <a:pPr algn="l">
              <a:lnSpc>
                <a:spcPct val="125000"/>
              </a:lnSpc>
            </a:pPr>
            <a:r>
              <a:rPr kumimoji="1" lang="zh-CN" altLang="en-US" sz="2400">
                <a:ea typeface="宋体" pitchFamily="2" charset="-122"/>
              </a:rPr>
              <a:t>  </a:t>
            </a:r>
            <a:r>
              <a:rPr kumimoji="1" lang="en-US" altLang="zh-CN" sz="2400">
                <a:ea typeface="宋体" pitchFamily="2" charset="-122"/>
              </a:rPr>
              <a:t>96</a:t>
            </a:r>
            <a:endParaRPr kumimoji="1" lang="en-US" altLang="zh-CN" sz="2400">
              <a:ea typeface="宋体" pitchFamily="2" charset="-122"/>
            </a:endParaRPr>
          </a:p>
          <a:p>
            <a:pPr algn="l">
              <a:lnSpc>
                <a:spcPct val="125000"/>
              </a:lnSpc>
            </a:pPr>
            <a:r>
              <a:rPr kumimoji="1" lang="en-US" altLang="zh-CN" sz="2400">
                <a:ea typeface="宋体" pitchFamily="2" charset="-122"/>
              </a:rPr>
              <a:t>80003</a:t>
            </a:r>
            <a:endParaRPr kumimoji="1" lang="en-US" altLang="zh-CN" sz="2400">
              <a:ea typeface="宋体" pitchFamily="2" charset="-122"/>
            </a:endParaRPr>
          </a:p>
          <a:p>
            <a:pPr algn="l">
              <a:lnSpc>
                <a:spcPct val="125000"/>
              </a:lnSpc>
            </a:pPr>
            <a:r>
              <a:rPr kumimoji="1" lang="en-US" altLang="zh-CN" sz="2400">
                <a:ea typeface="宋体" pitchFamily="2" charset="-122"/>
              </a:rPr>
              <a:t>  wa</a:t>
            </a:r>
            <a:endParaRPr kumimoji="1" lang="en-US" altLang="zh-CN" sz="2400">
              <a:ea typeface="宋体" pitchFamily="2" charset="-122"/>
            </a:endParaRPr>
          </a:p>
          <a:p>
            <a:pPr algn="l">
              <a:lnSpc>
                <a:spcPct val="125000"/>
              </a:lnSpc>
            </a:pPr>
            <a:r>
              <a:rPr kumimoji="1" lang="zh-CN" altLang="en-US" sz="2400">
                <a:ea typeface="宋体" pitchFamily="2" charset="-122"/>
              </a:rPr>
              <a:t>  </a:t>
            </a:r>
            <a:r>
              <a:rPr kumimoji="1" lang="en-US" altLang="zh-CN" sz="2400">
                <a:ea typeface="宋体" pitchFamily="2" charset="-122"/>
              </a:rPr>
              <a:t>84</a:t>
            </a:r>
            <a:endParaRPr kumimoji="1" lang="en-US" altLang="zh-CN" sz="2400">
              <a:ea typeface="宋体" pitchFamily="2" charset="-122"/>
            </a:endParaRPr>
          </a:p>
        </p:txBody>
      </p:sp>
      <p:sp>
        <p:nvSpPr>
          <p:cNvPr id="31" name="Line 7"/>
          <p:cNvSpPr>
            <a:spLocks noChangeShapeType="1"/>
          </p:cNvSpPr>
          <p:nvPr/>
        </p:nvSpPr>
        <p:spPr bwMode="auto">
          <a:xfrm>
            <a:off x="1817370" y="23063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2" name="Line 8"/>
          <p:cNvSpPr>
            <a:spLocks noChangeShapeType="1"/>
          </p:cNvSpPr>
          <p:nvPr/>
        </p:nvSpPr>
        <p:spPr bwMode="auto">
          <a:xfrm>
            <a:off x="1817370" y="27635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3" name="Line 9"/>
          <p:cNvSpPr>
            <a:spLocks noChangeShapeType="1"/>
          </p:cNvSpPr>
          <p:nvPr/>
        </p:nvSpPr>
        <p:spPr bwMode="auto">
          <a:xfrm>
            <a:off x="1817370" y="32207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4" name="Line 10"/>
          <p:cNvSpPr>
            <a:spLocks noChangeShapeType="1"/>
          </p:cNvSpPr>
          <p:nvPr/>
        </p:nvSpPr>
        <p:spPr bwMode="auto">
          <a:xfrm>
            <a:off x="1817370" y="36779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5" name="Line 11"/>
          <p:cNvSpPr>
            <a:spLocks noChangeShapeType="1"/>
          </p:cNvSpPr>
          <p:nvPr/>
        </p:nvSpPr>
        <p:spPr bwMode="auto">
          <a:xfrm>
            <a:off x="1817370" y="41351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6" name="Line 12"/>
          <p:cNvSpPr>
            <a:spLocks noChangeShapeType="1"/>
          </p:cNvSpPr>
          <p:nvPr/>
        </p:nvSpPr>
        <p:spPr bwMode="auto">
          <a:xfrm>
            <a:off x="1817370" y="45923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7" name="Line 13"/>
          <p:cNvSpPr>
            <a:spLocks noChangeShapeType="1"/>
          </p:cNvSpPr>
          <p:nvPr/>
        </p:nvSpPr>
        <p:spPr bwMode="auto">
          <a:xfrm>
            <a:off x="1817370" y="50495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8" name="Line 14"/>
          <p:cNvSpPr>
            <a:spLocks noChangeShapeType="1"/>
          </p:cNvSpPr>
          <p:nvPr/>
        </p:nvSpPr>
        <p:spPr bwMode="auto">
          <a:xfrm>
            <a:off x="1817370" y="55067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39" name="Line 15"/>
          <p:cNvSpPr>
            <a:spLocks noChangeShapeType="1"/>
          </p:cNvSpPr>
          <p:nvPr/>
        </p:nvSpPr>
        <p:spPr bwMode="auto">
          <a:xfrm>
            <a:off x="1817370" y="5963920"/>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40" name="Line 16"/>
          <p:cNvSpPr>
            <a:spLocks noChangeShapeType="1"/>
          </p:cNvSpPr>
          <p:nvPr/>
        </p:nvSpPr>
        <p:spPr bwMode="auto">
          <a:xfrm>
            <a:off x="2579370" y="6192520"/>
            <a:ext cx="0" cy="381000"/>
          </a:xfrm>
          <a:prstGeom prst="line">
            <a:avLst/>
          </a:prstGeom>
          <a:noFill/>
          <a:ln w="9525">
            <a:solidFill>
              <a:schemeClr val="tx1"/>
            </a:solidFill>
            <a:prstDash val="sysDot"/>
            <a:miter lim="800000"/>
          </a:ln>
          <a:effectLst/>
        </p:spPr>
        <p:txBody>
          <a:bodyPr wrap="none" anchor="ctr"/>
          <a:lstStyle/>
          <a:p>
            <a:endParaRPr lang="zh-CN" altLang="en-US" sz="2400"/>
          </a:p>
        </p:txBody>
      </p:sp>
      <p:sp>
        <p:nvSpPr>
          <p:cNvPr id="41" name="AutoShape 17"/>
          <p:cNvSpPr/>
          <p:nvPr/>
        </p:nvSpPr>
        <p:spPr bwMode="auto">
          <a:xfrm>
            <a:off x="1360170" y="1925320"/>
            <a:ext cx="304800" cy="1219200"/>
          </a:xfrm>
          <a:prstGeom prst="leftBrace">
            <a:avLst>
              <a:gd name="adj1" fmla="val 33333"/>
              <a:gd name="adj2" fmla="val 50000"/>
            </a:avLst>
          </a:prstGeom>
          <a:noFill/>
          <a:ln w="9525">
            <a:solidFill>
              <a:schemeClr val="tx1"/>
            </a:solidFill>
            <a:miter lim="800000"/>
          </a:ln>
          <a:effectLst/>
        </p:spPr>
        <p:txBody>
          <a:bodyPr wrap="none" anchor="ctr"/>
          <a:lstStyle/>
          <a:p>
            <a:endParaRPr lang="zh-CN" altLang="en-US" sz="2400"/>
          </a:p>
        </p:txBody>
      </p:sp>
      <p:sp>
        <p:nvSpPr>
          <p:cNvPr id="42" name="AutoShape 18"/>
          <p:cNvSpPr/>
          <p:nvPr/>
        </p:nvSpPr>
        <p:spPr bwMode="auto">
          <a:xfrm>
            <a:off x="1360170" y="3296920"/>
            <a:ext cx="304800" cy="1219200"/>
          </a:xfrm>
          <a:prstGeom prst="leftBrace">
            <a:avLst>
              <a:gd name="adj1" fmla="val 33333"/>
              <a:gd name="adj2" fmla="val 50000"/>
            </a:avLst>
          </a:prstGeom>
          <a:noFill/>
          <a:ln w="9525">
            <a:solidFill>
              <a:schemeClr val="tx1"/>
            </a:solidFill>
            <a:miter lim="800000"/>
          </a:ln>
          <a:effectLst/>
        </p:spPr>
        <p:txBody>
          <a:bodyPr wrap="none" anchor="ctr"/>
          <a:lstStyle/>
          <a:p>
            <a:endParaRPr lang="zh-CN" altLang="en-US" sz="2400"/>
          </a:p>
        </p:txBody>
      </p:sp>
      <p:sp>
        <p:nvSpPr>
          <p:cNvPr id="43" name="AutoShape 19"/>
          <p:cNvSpPr/>
          <p:nvPr/>
        </p:nvSpPr>
        <p:spPr bwMode="auto">
          <a:xfrm>
            <a:off x="1360170" y="4744720"/>
            <a:ext cx="304800" cy="1219200"/>
          </a:xfrm>
          <a:prstGeom prst="leftBrace">
            <a:avLst>
              <a:gd name="adj1" fmla="val 33333"/>
              <a:gd name="adj2" fmla="val 50000"/>
            </a:avLst>
          </a:prstGeom>
          <a:noFill/>
          <a:ln w="9525">
            <a:solidFill>
              <a:schemeClr val="tx1"/>
            </a:solidFill>
            <a:miter lim="800000"/>
          </a:ln>
          <a:effectLst/>
        </p:spPr>
        <p:txBody>
          <a:bodyPr wrap="none" anchor="ctr"/>
          <a:lstStyle/>
          <a:p>
            <a:endParaRPr lang="zh-CN" altLang="en-US" sz="2400"/>
          </a:p>
        </p:txBody>
      </p:sp>
      <p:sp>
        <p:nvSpPr>
          <p:cNvPr id="44" name="Text Box 20"/>
          <p:cNvSpPr txBox="1">
            <a:spLocks noChangeArrowheads="1"/>
          </p:cNvSpPr>
          <p:nvPr/>
        </p:nvSpPr>
        <p:spPr bwMode="auto">
          <a:xfrm>
            <a:off x="3855720" y="1793875"/>
            <a:ext cx="2755626" cy="1938992"/>
          </a:xfrm>
          <a:prstGeom prst="rect">
            <a:avLst/>
          </a:prstGeom>
          <a:noFill/>
          <a:ln w="9525">
            <a:noFill/>
            <a:miter lim="800000"/>
          </a:ln>
          <a:effectLst/>
        </p:spPr>
        <p:txBody>
          <a:bodyPr wrap="none">
            <a:spAutoFit/>
          </a:bodyPr>
          <a:lstStyle/>
          <a:p>
            <a:pPr algn="l"/>
            <a:r>
              <a:rPr kumimoji="1" lang="en-US" altLang="zh-CN" sz="2400" dirty="0" err="1">
                <a:ea typeface="宋体" pitchFamily="2" charset="-122"/>
              </a:rPr>
              <a:t>struct</a:t>
            </a:r>
            <a:r>
              <a:rPr kumimoji="1" lang="en-US" altLang="zh-CN" sz="2400" dirty="0">
                <a:ea typeface="宋体" pitchFamily="2" charset="-122"/>
              </a:rPr>
              <a:t>  record {</a:t>
            </a:r>
            <a:endParaRPr kumimoji="1" lang="en-US" altLang="zh-CN" sz="2400" dirty="0">
              <a:ea typeface="宋体" pitchFamily="2" charset="-122"/>
            </a:endParaRPr>
          </a:p>
          <a:p>
            <a:pPr algn="l"/>
            <a:r>
              <a:rPr kumimoji="1" lang="en-US" altLang="zh-CN" sz="2400" dirty="0">
                <a:ea typeface="宋体" pitchFamily="2" charset="-122"/>
              </a:rPr>
              <a:t>            </a:t>
            </a:r>
            <a:r>
              <a:rPr kumimoji="1" lang="en-US" altLang="zh-CN" sz="2400" dirty="0" err="1">
                <a:ea typeface="宋体" pitchFamily="2" charset="-122"/>
              </a:rPr>
              <a:t>int</a:t>
            </a:r>
            <a:r>
              <a:rPr kumimoji="1" lang="en-US" altLang="zh-CN" sz="2400" dirty="0">
                <a:ea typeface="宋体" pitchFamily="2" charset="-122"/>
              </a:rPr>
              <a:t>    number;</a:t>
            </a:r>
            <a:endParaRPr kumimoji="1" lang="en-US" altLang="zh-CN" sz="2400" dirty="0">
              <a:ea typeface="宋体" pitchFamily="2" charset="-122"/>
            </a:endParaRPr>
          </a:p>
          <a:p>
            <a:pPr algn="l"/>
            <a:r>
              <a:rPr kumimoji="1" lang="en-US" altLang="zh-CN" sz="2400" dirty="0">
                <a:ea typeface="宋体" pitchFamily="2" charset="-122"/>
              </a:rPr>
              <a:t>            char    name[2];</a:t>
            </a:r>
            <a:endParaRPr kumimoji="1" lang="en-US" altLang="zh-CN" sz="2400" dirty="0">
              <a:ea typeface="宋体" pitchFamily="2" charset="-122"/>
            </a:endParaRPr>
          </a:p>
          <a:p>
            <a:pPr algn="l"/>
            <a:r>
              <a:rPr kumimoji="1" lang="en-US" altLang="zh-CN" sz="2400" dirty="0">
                <a:ea typeface="宋体" pitchFamily="2" charset="-122"/>
              </a:rPr>
              <a:t>            </a:t>
            </a:r>
            <a:r>
              <a:rPr kumimoji="1" lang="en-US" altLang="zh-CN" sz="2400" dirty="0" err="1">
                <a:ea typeface="宋体" pitchFamily="2" charset="-122"/>
              </a:rPr>
              <a:t>int</a:t>
            </a:r>
            <a:r>
              <a:rPr kumimoji="1" lang="en-US" altLang="zh-CN" sz="2400" dirty="0">
                <a:ea typeface="宋体" pitchFamily="2" charset="-122"/>
              </a:rPr>
              <a:t>    score;</a:t>
            </a:r>
            <a:endParaRPr kumimoji="1" lang="en-US" altLang="zh-CN" sz="2400" dirty="0">
              <a:ea typeface="宋体" pitchFamily="2" charset="-122"/>
            </a:endParaRPr>
          </a:p>
          <a:p>
            <a:pPr algn="l"/>
            <a:r>
              <a:rPr kumimoji="1" lang="en-US" altLang="zh-CN" sz="2400" dirty="0">
                <a:ea typeface="宋体" pitchFamily="2" charset="-122"/>
              </a:rPr>
              <a:t>}</a:t>
            </a:r>
            <a:endParaRPr kumimoji="1" lang="en-US" altLang="zh-CN" sz="2400" dirty="0">
              <a:ea typeface="宋体" pitchFamily="2" charset="-122"/>
            </a:endParaRPr>
          </a:p>
        </p:txBody>
      </p:sp>
      <p:sp>
        <p:nvSpPr>
          <p:cNvPr id="45" name="Text Box 21"/>
          <p:cNvSpPr txBox="1">
            <a:spLocks noChangeArrowheads="1"/>
          </p:cNvSpPr>
          <p:nvPr/>
        </p:nvSpPr>
        <p:spPr bwMode="auto">
          <a:xfrm>
            <a:off x="3931920" y="4079875"/>
            <a:ext cx="3263907" cy="461665"/>
          </a:xfrm>
          <a:prstGeom prst="rect">
            <a:avLst/>
          </a:prstGeom>
          <a:noFill/>
          <a:ln w="9525">
            <a:noFill/>
            <a:miter lim="800000"/>
          </a:ln>
          <a:effectLst/>
        </p:spPr>
        <p:txBody>
          <a:bodyPr wrap="none">
            <a:spAutoFit/>
          </a:bodyPr>
          <a:lstStyle/>
          <a:p>
            <a:pPr algn="l"/>
            <a:r>
              <a:rPr kumimoji="1" lang="en-US" altLang="zh-CN" sz="2400" dirty="0" err="1">
                <a:ea typeface="宋体" pitchFamily="2" charset="-122"/>
              </a:rPr>
              <a:t>struct</a:t>
            </a:r>
            <a:r>
              <a:rPr kumimoji="1" lang="en-US" altLang="zh-CN" sz="2400" dirty="0">
                <a:ea typeface="宋体" pitchFamily="2" charset="-122"/>
              </a:rPr>
              <a:t>  record  people[100];</a:t>
            </a:r>
            <a:endParaRPr kumimoji="1" lang="en-US" altLang="zh-CN" sz="2400" dirty="0">
              <a:ea typeface="宋体"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solidFill>
                  <a:schemeClr val="tx1"/>
                </a:solidFill>
                <a:ea typeface="宋体" pitchFamily="2" charset="-122"/>
              </a:rPr>
              <a:t>typedef</a:t>
            </a:r>
            <a:r>
              <a:rPr kumimoji="1" lang="zh-CN" altLang="en-US" dirty="0">
                <a:solidFill>
                  <a:schemeClr val="tx1"/>
                </a:solidFill>
                <a:ea typeface="宋体" pitchFamily="2" charset="-122"/>
              </a:rPr>
              <a:t>（</a:t>
            </a:r>
            <a:r>
              <a:rPr kumimoji="1" lang="zh-CN" altLang="zh-CN" dirty="0">
                <a:solidFill>
                  <a:schemeClr val="tx1"/>
                </a:solidFill>
                <a:ea typeface="宋体" pitchFamily="2" charset="-122"/>
              </a:rPr>
              <a:t>定义</a:t>
            </a:r>
            <a:r>
              <a:rPr kumimoji="1" lang="zh-CN" altLang="en-US" dirty="0">
                <a:solidFill>
                  <a:schemeClr val="tx1"/>
                </a:solidFill>
                <a:ea typeface="宋体" pitchFamily="2" charset="-122"/>
              </a:rPr>
              <a:t>别名）：</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500034" y="1655754"/>
            <a:ext cx="8286808" cy="4302716"/>
          </a:xfrm>
          <a:prstGeom prst="rect">
            <a:avLst/>
          </a:prstGeom>
        </p:spPr>
        <p:txBody>
          <a:bodyPr wrap="square">
            <a:spAutoFit/>
          </a:bodyPr>
          <a:lstStyle/>
          <a:p>
            <a:pPr>
              <a:lnSpc>
                <a:spcPct val="80000"/>
              </a:lnSpc>
              <a:buFontTx/>
              <a:buNone/>
            </a:pPr>
            <a:r>
              <a:rPr kumimoji="1" lang="en-US" altLang="zh-CN" sz="2400" dirty="0" err="1">
                <a:ea typeface="宋体" pitchFamily="2" charset="-122"/>
              </a:rPr>
              <a:t>typedef</a:t>
            </a:r>
            <a:r>
              <a:rPr kumimoji="1" lang="en-US" altLang="zh-CN" sz="2400" dirty="0">
                <a:ea typeface="宋体" pitchFamily="2" charset="-122"/>
              </a:rPr>
              <a:t>   float  real;</a:t>
            </a:r>
            <a:endParaRPr kumimoji="1" lang="en-US" altLang="zh-CN" sz="2400" dirty="0">
              <a:ea typeface="宋体" pitchFamily="2" charset="-122"/>
            </a:endParaRPr>
          </a:p>
          <a:p>
            <a:pPr>
              <a:lnSpc>
                <a:spcPct val="80000"/>
              </a:lnSpc>
              <a:buFontTx/>
              <a:buNone/>
            </a:pPr>
            <a:endParaRPr kumimoji="1" lang="en-US" altLang="zh-CN" sz="2400" dirty="0">
              <a:ea typeface="宋体" pitchFamily="2" charset="-122"/>
            </a:endParaRPr>
          </a:p>
          <a:p>
            <a:pPr>
              <a:lnSpc>
                <a:spcPct val="80000"/>
              </a:lnSpc>
              <a:buFontTx/>
              <a:buNone/>
            </a:pPr>
            <a:r>
              <a:rPr kumimoji="1" lang="en-US" altLang="zh-CN" sz="2400" dirty="0" err="1">
                <a:ea typeface="宋体" pitchFamily="2" charset="-122"/>
              </a:rPr>
              <a:t>typedef</a:t>
            </a:r>
            <a:r>
              <a:rPr kumimoji="1" lang="en-US" altLang="zh-CN" sz="2400" dirty="0">
                <a:ea typeface="宋体" pitchFamily="2" charset="-122"/>
              </a:rPr>
              <a:t>    </a:t>
            </a:r>
            <a:r>
              <a:rPr kumimoji="1" lang="en-US" altLang="zh-CN" sz="2400" dirty="0" err="1">
                <a:ea typeface="宋体" pitchFamily="2" charset="-122"/>
              </a:rPr>
              <a:t>struct</a:t>
            </a:r>
            <a:r>
              <a:rPr kumimoji="1" lang="en-US" altLang="zh-CN" sz="2400" dirty="0">
                <a:ea typeface="宋体" pitchFamily="2" charset="-122"/>
              </a:rPr>
              <a:t>   xxx</a:t>
            </a:r>
            <a:r>
              <a:rPr kumimoji="1" lang="zh-CN" altLang="en-US" sz="2400" dirty="0">
                <a:ea typeface="宋体" pitchFamily="2" charset="-122"/>
              </a:rPr>
              <a:t> </a:t>
            </a:r>
            <a:r>
              <a:rPr kumimoji="1" lang="en-US" altLang="zh-CN" sz="2400" dirty="0">
                <a:ea typeface="宋体" pitchFamily="2" charset="-122"/>
              </a:rPr>
              <a:t>{</a:t>
            </a: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            char    number;</a:t>
            </a: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            char    name;</a:t>
            </a: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            char    score;</a:t>
            </a: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  study;</a:t>
            </a:r>
            <a:endParaRPr kumimoji="1" lang="en-US" altLang="zh-CN" sz="2400" dirty="0">
              <a:ea typeface="宋体" pitchFamily="2" charset="-122"/>
            </a:endParaRPr>
          </a:p>
          <a:p>
            <a:pPr>
              <a:lnSpc>
                <a:spcPct val="80000"/>
              </a:lnSpc>
              <a:buFontTx/>
              <a:buNone/>
            </a:pPr>
            <a:endParaRPr kumimoji="1" lang="en-US" altLang="zh-CN" sz="2400" dirty="0">
              <a:ea typeface="宋体" pitchFamily="2" charset="-122"/>
            </a:endParaRPr>
          </a:p>
          <a:p>
            <a:pPr>
              <a:lnSpc>
                <a:spcPct val="80000"/>
              </a:lnSpc>
              <a:buFontTx/>
              <a:buNone/>
            </a:pPr>
            <a:r>
              <a:rPr kumimoji="1" lang="en-US" altLang="zh-CN" sz="2400" dirty="0" err="1">
                <a:ea typeface="宋体" pitchFamily="2" charset="-122"/>
              </a:rPr>
              <a:t>struct</a:t>
            </a:r>
            <a:r>
              <a:rPr kumimoji="1" lang="en-US" altLang="zh-CN" sz="2400" dirty="0">
                <a:ea typeface="宋体" pitchFamily="2" charset="-122"/>
              </a:rPr>
              <a:t>   xxx  a;</a:t>
            </a: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study   b;</a:t>
            </a:r>
            <a:endParaRPr kumimoji="1" lang="en-US" altLang="zh-CN" sz="2400" dirty="0">
              <a:ea typeface="宋体" pitchFamily="2" charset="-122"/>
            </a:endParaRPr>
          </a:p>
          <a:p>
            <a:pPr>
              <a:lnSpc>
                <a:spcPct val="80000"/>
              </a:lnSpc>
              <a:buFontTx/>
              <a:buNone/>
            </a:pP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study  people[100];</a:t>
            </a:r>
            <a:endParaRPr kumimoji="1" lang="en-US" altLang="zh-CN" sz="2400" dirty="0">
              <a:ea typeface="宋体" pitchFamily="2" charset="-122"/>
            </a:endParaRPr>
          </a:p>
          <a:p>
            <a:pPr>
              <a:lnSpc>
                <a:spcPct val="80000"/>
              </a:lnSpc>
              <a:buFontTx/>
              <a:buNone/>
            </a:pPr>
            <a:r>
              <a:rPr kumimoji="1" lang="en-US" altLang="zh-CN" sz="2400" dirty="0">
                <a:ea typeface="宋体" pitchFamily="2" charset="-122"/>
              </a:rPr>
              <a:t>study  *p;</a:t>
            </a:r>
            <a:endParaRPr kumimoji="1" lang="en-US" altLang="zh-CN" sz="2400" dirty="0">
              <a:ea typeface="宋体" pitchFamily="2" charset="-122"/>
            </a:endParaRPr>
          </a:p>
          <a:p>
            <a:endParaRPr lang="en-US" altLang="zh-CN" sz="2400" i="1" dirty="0">
              <a:solidFill>
                <a:srgbClr val="0000FF"/>
              </a:solidFill>
              <a:ea typeface="宋体" pitchFamily="2" charset="-122"/>
            </a:endParaRPr>
          </a:p>
        </p:txBody>
      </p:sp>
      <p:sp>
        <p:nvSpPr>
          <p:cNvPr id="3" name="矩形 2"/>
          <p:cNvSpPr/>
          <p:nvPr/>
        </p:nvSpPr>
        <p:spPr>
          <a:xfrm>
            <a:off x="3995936" y="1687762"/>
            <a:ext cx="3893374" cy="599716"/>
          </a:xfrm>
          <a:prstGeom prst="rect">
            <a:avLst/>
          </a:prstGeom>
        </p:spPr>
        <p:txBody>
          <a:bodyPr wrap="none">
            <a:spAutoFit/>
          </a:bodyPr>
          <a:lstStyle/>
          <a:p>
            <a:pPr marL="548640" lvl="1" indent="-228600">
              <a:lnSpc>
                <a:spcPct val="150000"/>
              </a:lnSpc>
              <a:spcBef>
                <a:spcPts val="370"/>
              </a:spcBef>
              <a:buClr>
                <a:schemeClr val="accent2"/>
              </a:buClr>
              <a:buSzPct val="85000"/>
              <a:defRPr/>
            </a:pPr>
            <a:r>
              <a:rPr lang="zh-CN" altLang="en-US" sz="2400" dirty="0"/>
              <a:t>区分</a:t>
            </a:r>
            <a:r>
              <a:rPr lang="zh-CN" altLang="en-US" sz="2400" dirty="0">
                <a:solidFill>
                  <a:srgbClr val="FF0000"/>
                </a:solidFill>
              </a:rPr>
              <a:t>类型定义</a:t>
            </a:r>
            <a:r>
              <a:rPr lang="zh-CN" altLang="en-US" sz="2400" dirty="0"/>
              <a:t>和</a:t>
            </a:r>
            <a:r>
              <a:rPr lang="zh-CN" altLang="en-US" sz="2400" dirty="0">
                <a:solidFill>
                  <a:srgbClr val="FF0000"/>
                </a:solidFill>
              </a:rPr>
              <a:t>变量定义</a:t>
            </a:r>
            <a:endParaRPr lang="zh-CN" altLang="en-US" sz="2400"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结构</a:t>
            </a:r>
            <a:endParaRPr lang="zh-CN" altLang="en-US" dirty="0">
              <a:solidFill>
                <a:schemeClr val="tx1"/>
              </a:solidFill>
            </a:endParaRPr>
          </a:p>
        </p:txBody>
      </p:sp>
      <p:sp>
        <p:nvSpPr>
          <p:cNvPr id="33" name="Rectangle 3"/>
          <p:cNvSpPr txBox="1">
            <a:spLocks noChangeArrowheads="1"/>
          </p:cNvSpPr>
          <p:nvPr/>
        </p:nvSpPr>
        <p:spPr>
          <a:xfrm>
            <a:off x="323850" y="1557358"/>
            <a:ext cx="8424863" cy="4800600"/>
          </a:xfrm>
          <a:prstGeom prst="rect">
            <a:avLst/>
          </a:prstGeom>
        </p:spPr>
        <p:txBody>
          <a:bodyPr vert="horz">
            <a:normAutofit/>
          </a:bodyPr>
          <a:lstStyle/>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typedef</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rPr>
              <a:t>结构定义  结构类型名； </a:t>
            </a:r>
            <a:endPar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rPr>
              <a:t>结构类型名  结构变量名；</a:t>
            </a:r>
            <a:endPar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例 一本书可以用有</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2</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个成员（数据域）的结构变量存储。</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lang="en-US" altLang="zh-CN" sz="2400" i="1" dirty="0" err="1">
                <a:solidFill>
                  <a:srgbClr val="0000FF"/>
                </a:solidFill>
                <a:ea typeface="宋体" pitchFamily="2" charset="-122"/>
              </a:rPr>
              <a:t>t</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ypedef</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struct</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int</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no;</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char title[40];</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BookType</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BookType</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book1;</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ea typeface="宋体" pitchFamily="2" charset="-122"/>
              </a:rPr>
              <a:t>结构指针</a:t>
            </a:r>
            <a:endParaRPr lang="zh-CN" altLang="en-US" dirty="0"/>
          </a:p>
        </p:txBody>
      </p:sp>
      <p:sp>
        <p:nvSpPr>
          <p:cNvPr id="4" name="Rectangle 3"/>
          <p:cNvSpPr txBox="1">
            <a:spLocks noChangeArrowheads="1"/>
          </p:cNvSpPr>
          <p:nvPr/>
        </p:nvSpPr>
        <p:spPr>
          <a:xfrm>
            <a:off x="395288" y="1485920"/>
            <a:ext cx="7989887" cy="4800600"/>
          </a:xfrm>
          <a:prstGeom prst="rect">
            <a:avLst/>
          </a:prstGeom>
        </p:spPr>
        <p:txBody>
          <a:bodyPr vert="horz">
            <a:normAutofit fontScale="85000" lnSpcReduction="20000"/>
          </a:bodyPr>
          <a:lstStyle/>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指针类型变量（指针变量）用于存储变量地址（或称指向该变量）</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mn-lt"/>
                <a:ea typeface="宋体"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只介绍本课程用到的指向结构变量指针类型）   </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typedef</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rPr>
              <a:t>结构定义  *指针的类型名；</a:t>
            </a:r>
            <a:endPar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rPr>
              <a:t>    指针的类型名   指针变量名</a:t>
            </a:r>
            <a:endPar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例</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typedef</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struct</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int</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no;</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char title;</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BookPtr</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150000"/>
              </a:lnSpc>
              <a:spcBef>
                <a:spcPts val="370"/>
              </a:spcBef>
              <a:spcAft>
                <a:spcPts val="0"/>
              </a:spcAft>
              <a:buClr>
                <a:schemeClr val="accent2"/>
              </a:buClr>
              <a:buSzPct val="85000"/>
              <a:buFontTx/>
              <a:buNone/>
              <a:defRPr/>
            </a:pP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BookPtr</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r>
              <a:rPr kumimoji="0" lang="en-US" altLang="zh-CN" sz="2400" b="0" i="1" u="none" strike="noStrike" kern="1200" cap="none" spc="0" normalizeH="0" baseline="0" noProof="0" dirty="0" err="1">
                <a:ln>
                  <a:noFill/>
                </a:ln>
                <a:solidFill>
                  <a:srgbClr val="0000FF"/>
                </a:solidFill>
                <a:effectLst/>
                <a:uLnTx/>
                <a:uFillTx/>
                <a:latin typeface="+mn-lt"/>
                <a:ea typeface="宋体" pitchFamily="2" charset="-122"/>
                <a:cs typeface="+mn-cs"/>
              </a:rPr>
              <a:t>pbook</a:t>
            </a:r>
            <a:r>
              <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rPr>
              <a:t>; </a:t>
            </a:r>
            <a:endParaRPr kumimoji="0" lang="en-US" altLang="zh-CN" sz="2400" b="0" i="1" u="none" strike="noStrike" kern="1200" cap="none" spc="0" normalizeH="0" baseline="0" noProof="0" dirty="0">
              <a:ln>
                <a:noFill/>
              </a:ln>
              <a:solidFill>
                <a:srgbClr val="0000FF"/>
              </a:solidFill>
              <a:effectLst/>
              <a:uLnTx/>
              <a:uFillTx/>
              <a:latin typeface="+mn-lt"/>
              <a:ea typeface="宋体" pitchFamily="2" charset="-122"/>
              <a:cs typeface="+mn-cs"/>
            </a:endParaRPr>
          </a:p>
          <a:p>
            <a:pPr marL="548640" marR="0" lvl="1" indent="-228600" algn="l" defTabSz="914400" rtl="0" eaLnBrk="1" fontAlgn="auto" latinLnBrk="0" hangingPunct="1">
              <a:lnSpc>
                <a:spcPct val="80000"/>
              </a:lnSpc>
              <a:spcBef>
                <a:spcPts val="370"/>
              </a:spcBef>
              <a:spcAft>
                <a:spcPts val="0"/>
              </a:spcAft>
              <a:buClr>
                <a:schemeClr val="accent2"/>
              </a:buClr>
              <a:buSzPct val="85000"/>
              <a:buFont typeface="Wingdings 2" panose="05020102010507070707"/>
              <a:buChar char=""/>
              <a:defRPr/>
            </a:pPr>
            <a:endParaRPr kumimoji="0" lang="zh-CN" altLang="en-US" sz="2400" b="0" i="1" u="none" strike="noStrike" kern="1200" cap="none" spc="0" normalizeH="0" baseline="0" noProof="0" dirty="0">
              <a:ln>
                <a:noFill/>
              </a:ln>
              <a:solidFill>
                <a:srgbClr val="0000FF"/>
              </a:solidFill>
              <a:effectLst/>
              <a:uLnTx/>
              <a:uFillTx/>
              <a:latin typeface="+mn-lt"/>
              <a:ea typeface="宋体"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ea typeface="宋体" pitchFamily="2" charset="-122"/>
              </a:rPr>
              <a:t>结构指针</a:t>
            </a:r>
            <a:endParaRPr lang="zh-CN" altLang="en-US" dirty="0"/>
          </a:p>
        </p:txBody>
      </p:sp>
      <p:sp>
        <p:nvSpPr>
          <p:cNvPr id="22" name="Line 3"/>
          <p:cNvSpPr>
            <a:spLocks noChangeShapeType="1"/>
          </p:cNvSpPr>
          <p:nvPr/>
        </p:nvSpPr>
        <p:spPr bwMode="auto">
          <a:xfrm>
            <a:off x="2422525" y="1687513"/>
            <a:ext cx="0" cy="5029200"/>
          </a:xfrm>
          <a:prstGeom prst="line">
            <a:avLst/>
          </a:prstGeom>
          <a:noFill/>
          <a:ln w="9525">
            <a:solidFill>
              <a:schemeClr val="tx1"/>
            </a:solidFill>
            <a:miter lim="800000"/>
          </a:ln>
          <a:effectLst/>
        </p:spPr>
        <p:txBody>
          <a:bodyPr wrap="none" anchor="ctr"/>
          <a:lstStyle/>
          <a:p>
            <a:endParaRPr lang="zh-CN" altLang="en-US"/>
          </a:p>
        </p:txBody>
      </p:sp>
      <p:sp>
        <p:nvSpPr>
          <p:cNvPr id="23" name="Line 4"/>
          <p:cNvSpPr>
            <a:spLocks noChangeShapeType="1"/>
          </p:cNvSpPr>
          <p:nvPr/>
        </p:nvSpPr>
        <p:spPr bwMode="auto">
          <a:xfrm>
            <a:off x="4022725" y="1687513"/>
            <a:ext cx="0" cy="5029200"/>
          </a:xfrm>
          <a:prstGeom prst="line">
            <a:avLst/>
          </a:prstGeom>
          <a:noFill/>
          <a:ln w="9525">
            <a:solidFill>
              <a:schemeClr val="tx1"/>
            </a:solidFill>
            <a:miter lim="800000"/>
          </a:ln>
          <a:effectLst/>
        </p:spPr>
        <p:txBody>
          <a:bodyPr wrap="none" anchor="ctr"/>
          <a:lstStyle/>
          <a:p>
            <a:endParaRPr lang="zh-CN" altLang="en-US"/>
          </a:p>
        </p:txBody>
      </p:sp>
      <p:sp>
        <p:nvSpPr>
          <p:cNvPr id="24" name="Line 5"/>
          <p:cNvSpPr>
            <a:spLocks noChangeShapeType="1"/>
          </p:cNvSpPr>
          <p:nvPr/>
        </p:nvSpPr>
        <p:spPr bwMode="auto">
          <a:xfrm>
            <a:off x="2422525" y="19923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25" name="Text Box 6"/>
          <p:cNvSpPr txBox="1">
            <a:spLocks noChangeArrowheads="1"/>
          </p:cNvSpPr>
          <p:nvPr/>
        </p:nvSpPr>
        <p:spPr bwMode="auto">
          <a:xfrm>
            <a:off x="2803525" y="1916113"/>
            <a:ext cx="889987" cy="4224233"/>
          </a:xfrm>
          <a:prstGeom prst="rect">
            <a:avLst/>
          </a:prstGeom>
          <a:noFill/>
          <a:ln w="9525">
            <a:noFill/>
            <a:miter lim="800000"/>
          </a:ln>
          <a:effectLst/>
        </p:spPr>
        <p:txBody>
          <a:bodyPr wrap="none">
            <a:spAutoFit/>
          </a:bodyPr>
          <a:lstStyle/>
          <a:p>
            <a:pPr algn="l">
              <a:lnSpc>
                <a:spcPct val="125000"/>
              </a:lnSpc>
            </a:pPr>
            <a:r>
              <a:rPr kumimoji="1" lang="en-US" altLang="zh-CN" sz="2400">
                <a:ea typeface="宋体" pitchFamily="2" charset="-122"/>
              </a:rPr>
              <a:t>80001</a:t>
            </a:r>
            <a:endParaRPr kumimoji="1" lang="en-US" altLang="zh-CN" sz="2400">
              <a:ea typeface="宋体" pitchFamily="2" charset="-122"/>
            </a:endParaRPr>
          </a:p>
          <a:p>
            <a:pPr algn="l">
              <a:lnSpc>
                <a:spcPct val="125000"/>
              </a:lnSpc>
            </a:pPr>
            <a:r>
              <a:rPr kumimoji="1" lang="en-US" altLang="zh-CN" sz="2400">
                <a:ea typeface="宋体" pitchFamily="2" charset="-122"/>
              </a:rPr>
              <a:t>  zh</a:t>
            </a:r>
            <a:endParaRPr kumimoji="1" lang="en-US" altLang="zh-CN" sz="2400">
              <a:ea typeface="宋体" pitchFamily="2" charset="-122"/>
            </a:endParaRPr>
          </a:p>
          <a:p>
            <a:pPr algn="l">
              <a:lnSpc>
                <a:spcPct val="125000"/>
              </a:lnSpc>
            </a:pPr>
            <a:r>
              <a:rPr kumimoji="1" lang="zh-CN" altLang="en-US" sz="2400">
                <a:ea typeface="宋体" pitchFamily="2" charset="-122"/>
              </a:rPr>
              <a:t>  </a:t>
            </a:r>
            <a:r>
              <a:rPr kumimoji="1" lang="en-US" altLang="zh-CN" sz="2400">
                <a:ea typeface="宋体" pitchFamily="2" charset="-122"/>
              </a:rPr>
              <a:t>90</a:t>
            </a:r>
            <a:endParaRPr kumimoji="1" lang="en-US" altLang="zh-CN" sz="2400">
              <a:ea typeface="宋体" pitchFamily="2" charset="-122"/>
            </a:endParaRPr>
          </a:p>
          <a:p>
            <a:pPr algn="l">
              <a:lnSpc>
                <a:spcPct val="125000"/>
              </a:lnSpc>
            </a:pPr>
            <a:r>
              <a:rPr kumimoji="1" lang="en-US" altLang="zh-CN" sz="2400">
                <a:ea typeface="宋体" pitchFamily="2" charset="-122"/>
              </a:rPr>
              <a:t>80002</a:t>
            </a:r>
            <a:endParaRPr kumimoji="1" lang="en-US" altLang="zh-CN" sz="2400">
              <a:ea typeface="宋体" pitchFamily="2" charset="-122"/>
            </a:endParaRPr>
          </a:p>
          <a:p>
            <a:pPr algn="l">
              <a:lnSpc>
                <a:spcPct val="125000"/>
              </a:lnSpc>
            </a:pPr>
            <a:r>
              <a:rPr kumimoji="1" lang="en-US" altLang="zh-CN" sz="2400">
                <a:ea typeface="宋体" pitchFamily="2" charset="-122"/>
              </a:rPr>
              <a:t>  li</a:t>
            </a:r>
            <a:endParaRPr kumimoji="1" lang="en-US" altLang="zh-CN" sz="2400">
              <a:ea typeface="宋体" pitchFamily="2" charset="-122"/>
            </a:endParaRPr>
          </a:p>
          <a:p>
            <a:pPr algn="l">
              <a:lnSpc>
                <a:spcPct val="125000"/>
              </a:lnSpc>
            </a:pPr>
            <a:r>
              <a:rPr kumimoji="1" lang="zh-CN" altLang="en-US" sz="2400">
                <a:ea typeface="宋体" pitchFamily="2" charset="-122"/>
              </a:rPr>
              <a:t>  </a:t>
            </a:r>
            <a:r>
              <a:rPr kumimoji="1" lang="en-US" altLang="zh-CN" sz="2400">
                <a:ea typeface="宋体" pitchFamily="2" charset="-122"/>
              </a:rPr>
              <a:t>96</a:t>
            </a:r>
            <a:endParaRPr kumimoji="1" lang="en-US" altLang="zh-CN" sz="2400">
              <a:ea typeface="宋体" pitchFamily="2" charset="-122"/>
            </a:endParaRPr>
          </a:p>
          <a:p>
            <a:pPr algn="l">
              <a:lnSpc>
                <a:spcPct val="125000"/>
              </a:lnSpc>
            </a:pPr>
            <a:r>
              <a:rPr kumimoji="1" lang="en-US" altLang="zh-CN" sz="2400">
                <a:ea typeface="宋体" pitchFamily="2" charset="-122"/>
              </a:rPr>
              <a:t>80003</a:t>
            </a:r>
            <a:endParaRPr kumimoji="1" lang="en-US" altLang="zh-CN" sz="2400">
              <a:ea typeface="宋体" pitchFamily="2" charset="-122"/>
            </a:endParaRPr>
          </a:p>
          <a:p>
            <a:pPr algn="l">
              <a:lnSpc>
                <a:spcPct val="125000"/>
              </a:lnSpc>
            </a:pPr>
            <a:r>
              <a:rPr kumimoji="1" lang="en-US" altLang="zh-CN" sz="2400">
                <a:ea typeface="宋体" pitchFamily="2" charset="-122"/>
              </a:rPr>
              <a:t>  wa</a:t>
            </a:r>
            <a:endParaRPr kumimoji="1" lang="en-US" altLang="zh-CN" sz="2400">
              <a:ea typeface="宋体" pitchFamily="2" charset="-122"/>
            </a:endParaRPr>
          </a:p>
          <a:p>
            <a:pPr algn="l">
              <a:lnSpc>
                <a:spcPct val="125000"/>
              </a:lnSpc>
            </a:pPr>
            <a:r>
              <a:rPr kumimoji="1" lang="zh-CN" altLang="en-US" sz="2400">
                <a:ea typeface="宋体" pitchFamily="2" charset="-122"/>
              </a:rPr>
              <a:t>  </a:t>
            </a:r>
            <a:r>
              <a:rPr kumimoji="1" lang="en-US" altLang="zh-CN" sz="2400">
                <a:ea typeface="宋体" pitchFamily="2" charset="-122"/>
              </a:rPr>
              <a:t>84</a:t>
            </a:r>
            <a:endParaRPr kumimoji="1" lang="en-US" altLang="zh-CN" sz="2400">
              <a:ea typeface="宋体" pitchFamily="2" charset="-122"/>
            </a:endParaRPr>
          </a:p>
        </p:txBody>
      </p:sp>
      <p:sp>
        <p:nvSpPr>
          <p:cNvPr id="26" name="Line 7"/>
          <p:cNvSpPr>
            <a:spLocks noChangeShapeType="1"/>
          </p:cNvSpPr>
          <p:nvPr/>
        </p:nvSpPr>
        <p:spPr bwMode="auto">
          <a:xfrm>
            <a:off x="2422525" y="24495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46" name="Line 8"/>
          <p:cNvSpPr>
            <a:spLocks noChangeShapeType="1"/>
          </p:cNvSpPr>
          <p:nvPr/>
        </p:nvSpPr>
        <p:spPr bwMode="auto">
          <a:xfrm>
            <a:off x="2422525" y="29067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47" name="Line 9"/>
          <p:cNvSpPr>
            <a:spLocks noChangeShapeType="1"/>
          </p:cNvSpPr>
          <p:nvPr/>
        </p:nvSpPr>
        <p:spPr bwMode="auto">
          <a:xfrm>
            <a:off x="2422525" y="33639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48" name="Line 10"/>
          <p:cNvSpPr>
            <a:spLocks noChangeShapeType="1"/>
          </p:cNvSpPr>
          <p:nvPr/>
        </p:nvSpPr>
        <p:spPr bwMode="auto">
          <a:xfrm>
            <a:off x="2422525" y="38211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49" name="Line 11"/>
          <p:cNvSpPr>
            <a:spLocks noChangeShapeType="1"/>
          </p:cNvSpPr>
          <p:nvPr/>
        </p:nvSpPr>
        <p:spPr bwMode="auto">
          <a:xfrm>
            <a:off x="2422525" y="42783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50" name="Line 12"/>
          <p:cNvSpPr>
            <a:spLocks noChangeShapeType="1"/>
          </p:cNvSpPr>
          <p:nvPr/>
        </p:nvSpPr>
        <p:spPr bwMode="auto">
          <a:xfrm>
            <a:off x="2422525" y="47355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51" name="Line 13"/>
          <p:cNvSpPr>
            <a:spLocks noChangeShapeType="1"/>
          </p:cNvSpPr>
          <p:nvPr/>
        </p:nvSpPr>
        <p:spPr bwMode="auto">
          <a:xfrm>
            <a:off x="2422525" y="51927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52" name="Line 14"/>
          <p:cNvSpPr>
            <a:spLocks noChangeShapeType="1"/>
          </p:cNvSpPr>
          <p:nvPr/>
        </p:nvSpPr>
        <p:spPr bwMode="auto">
          <a:xfrm>
            <a:off x="2422525" y="56499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53" name="Line 15"/>
          <p:cNvSpPr>
            <a:spLocks noChangeShapeType="1"/>
          </p:cNvSpPr>
          <p:nvPr/>
        </p:nvSpPr>
        <p:spPr bwMode="auto">
          <a:xfrm>
            <a:off x="2422525" y="6107113"/>
            <a:ext cx="1600200" cy="0"/>
          </a:xfrm>
          <a:prstGeom prst="line">
            <a:avLst/>
          </a:prstGeom>
          <a:noFill/>
          <a:ln w="9525">
            <a:solidFill>
              <a:schemeClr val="tx1"/>
            </a:solidFill>
            <a:miter lim="800000"/>
          </a:ln>
          <a:effectLst/>
        </p:spPr>
        <p:txBody>
          <a:bodyPr wrap="none" anchor="ctr"/>
          <a:lstStyle/>
          <a:p>
            <a:endParaRPr lang="zh-CN" altLang="en-US" sz="2400"/>
          </a:p>
        </p:txBody>
      </p:sp>
      <p:sp>
        <p:nvSpPr>
          <p:cNvPr id="54" name="Line 16"/>
          <p:cNvSpPr>
            <a:spLocks noChangeShapeType="1"/>
          </p:cNvSpPr>
          <p:nvPr/>
        </p:nvSpPr>
        <p:spPr bwMode="auto">
          <a:xfrm>
            <a:off x="3184525" y="6335713"/>
            <a:ext cx="0" cy="381000"/>
          </a:xfrm>
          <a:prstGeom prst="line">
            <a:avLst/>
          </a:prstGeom>
          <a:noFill/>
          <a:ln w="9525">
            <a:solidFill>
              <a:schemeClr val="tx1"/>
            </a:solidFill>
            <a:prstDash val="sysDot"/>
            <a:miter lim="800000"/>
          </a:ln>
          <a:effectLst/>
        </p:spPr>
        <p:txBody>
          <a:bodyPr wrap="none" anchor="ctr"/>
          <a:lstStyle/>
          <a:p>
            <a:endParaRPr lang="zh-CN" altLang="en-US"/>
          </a:p>
        </p:txBody>
      </p:sp>
      <p:sp>
        <p:nvSpPr>
          <p:cNvPr id="55" name="AutoShape 17"/>
          <p:cNvSpPr/>
          <p:nvPr/>
        </p:nvSpPr>
        <p:spPr bwMode="auto">
          <a:xfrm>
            <a:off x="1965325" y="2068513"/>
            <a:ext cx="304800" cy="1219200"/>
          </a:xfrm>
          <a:prstGeom prst="leftBrace">
            <a:avLst>
              <a:gd name="adj1" fmla="val 33333"/>
              <a:gd name="adj2" fmla="val 50000"/>
            </a:avLst>
          </a:prstGeom>
          <a:noFill/>
          <a:ln w="9525">
            <a:solidFill>
              <a:schemeClr val="tx1"/>
            </a:solidFill>
            <a:miter lim="800000"/>
          </a:ln>
          <a:effectLst/>
        </p:spPr>
        <p:txBody>
          <a:bodyPr wrap="none" anchor="ctr"/>
          <a:lstStyle/>
          <a:p>
            <a:endParaRPr lang="zh-CN" altLang="en-US"/>
          </a:p>
        </p:txBody>
      </p:sp>
      <p:sp>
        <p:nvSpPr>
          <p:cNvPr id="56" name="AutoShape 18"/>
          <p:cNvSpPr/>
          <p:nvPr/>
        </p:nvSpPr>
        <p:spPr bwMode="auto">
          <a:xfrm>
            <a:off x="1965325" y="3440113"/>
            <a:ext cx="304800" cy="1219200"/>
          </a:xfrm>
          <a:prstGeom prst="leftBrace">
            <a:avLst>
              <a:gd name="adj1" fmla="val 33333"/>
              <a:gd name="adj2" fmla="val 50000"/>
            </a:avLst>
          </a:prstGeom>
          <a:noFill/>
          <a:ln w="9525">
            <a:solidFill>
              <a:schemeClr val="tx1"/>
            </a:solidFill>
            <a:miter lim="800000"/>
          </a:ln>
          <a:effectLst/>
        </p:spPr>
        <p:txBody>
          <a:bodyPr wrap="none" anchor="ctr"/>
          <a:lstStyle/>
          <a:p>
            <a:endParaRPr lang="zh-CN" altLang="en-US"/>
          </a:p>
        </p:txBody>
      </p:sp>
      <p:sp>
        <p:nvSpPr>
          <p:cNvPr id="57" name="AutoShape 19"/>
          <p:cNvSpPr/>
          <p:nvPr/>
        </p:nvSpPr>
        <p:spPr bwMode="auto">
          <a:xfrm>
            <a:off x="1965325" y="4887913"/>
            <a:ext cx="304800" cy="1219200"/>
          </a:xfrm>
          <a:prstGeom prst="leftBrace">
            <a:avLst>
              <a:gd name="adj1" fmla="val 33333"/>
              <a:gd name="adj2" fmla="val 50000"/>
            </a:avLst>
          </a:prstGeom>
          <a:noFill/>
          <a:ln w="9525">
            <a:solidFill>
              <a:schemeClr val="tx1"/>
            </a:solidFill>
            <a:miter lim="800000"/>
          </a:ln>
          <a:effectLst/>
        </p:spPr>
        <p:txBody>
          <a:bodyPr wrap="none" anchor="ctr"/>
          <a:lstStyle/>
          <a:p>
            <a:endParaRPr lang="zh-CN" altLang="en-US"/>
          </a:p>
        </p:txBody>
      </p:sp>
      <p:sp>
        <p:nvSpPr>
          <p:cNvPr id="58" name="Text Box 20"/>
          <p:cNvSpPr txBox="1">
            <a:spLocks noChangeArrowheads="1"/>
          </p:cNvSpPr>
          <p:nvPr/>
        </p:nvSpPr>
        <p:spPr bwMode="auto">
          <a:xfrm>
            <a:off x="4067175" y="1919411"/>
            <a:ext cx="1031051" cy="4224233"/>
          </a:xfrm>
          <a:prstGeom prst="rect">
            <a:avLst/>
          </a:prstGeom>
          <a:noFill/>
          <a:ln w="9525">
            <a:noFill/>
            <a:miter lim="800000"/>
          </a:ln>
          <a:effectLst/>
        </p:spPr>
        <p:txBody>
          <a:bodyPr wrap="none">
            <a:spAutoFit/>
          </a:bodyPr>
          <a:lstStyle/>
          <a:p>
            <a:pPr algn="l">
              <a:lnSpc>
                <a:spcPct val="125000"/>
              </a:lnSpc>
            </a:pPr>
            <a:r>
              <a:rPr kumimoji="1" lang="en-US" altLang="zh-CN" sz="2400" dirty="0">
                <a:ea typeface="宋体" pitchFamily="2" charset="-122"/>
              </a:rPr>
              <a:t>0x0521</a:t>
            </a:r>
            <a:endParaRPr kumimoji="1" lang="en-US" altLang="zh-CN" sz="2400" dirty="0">
              <a:ea typeface="宋体" pitchFamily="2" charset="-122"/>
            </a:endParaRPr>
          </a:p>
          <a:p>
            <a:pPr algn="l">
              <a:lnSpc>
                <a:spcPct val="125000"/>
              </a:lnSpc>
            </a:pPr>
            <a:r>
              <a:rPr kumimoji="1" lang="en-US" altLang="zh-CN" sz="2400" dirty="0">
                <a:ea typeface="宋体" pitchFamily="2" charset="-122"/>
              </a:rPr>
              <a:t>0x0525</a:t>
            </a:r>
            <a:endParaRPr kumimoji="1" lang="en-US" altLang="zh-CN" sz="2400" dirty="0">
              <a:ea typeface="宋体" pitchFamily="2" charset="-122"/>
            </a:endParaRPr>
          </a:p>
          <a:p>
            <a:pPr algn="l">
              <a:lnSpc>
                <a:spcPct val="125000"/>
              </a:lnSpc>
            </a:pPr>
            <a:r>
              <a:rPr kumimoji="1" lang="en-US" altLang="zh-CN" sz="2400" dirty="0">
                <a:ea typeface="宋体" pitchFamily="2" charset="-122"/>
              </a:rPr>
              <a:t>0x0527</a:t>
            </a:r>
            <a:endParaRPr kumimoji="1" lang="en-US" altLang="zh-CN" sz="2400" dirty="0">
              <a:ea typeface="宋体" pitchFamily="2" charset="-122"/>
            </a:endParaRPr>
          </a:p>
          <a:p>
            <a:pPr algn="l">
              <a:lnSpc>
                <a:spcPct val="125000"/>
              </a:lnSpc>
            </a:pPr>
            <a:r>
              <a:rPr kumimoji="1" lang="en-US" altLang="zh-CN" sz="2400" dirty="0">
                <a:ea typeface="宋体" pitchFamily="2" charset="-122"/>
              </a:rPr>
              <a:t>0x052b</a:t>
            </a:r>
            <a:endParaRPr kumimoji="1" lang="en-US" altLang="zh-CN" sz="2400" dirty="0">
              <a:ea typeface="宋体" pitchFamily="2" charset="-122"/>
            </a:endParaRPr>
          </a:p>
          <a:p>
            <a:pPr algn="l">
              <a:lnSpc>
                <a:spcPct val="125000"/>
              </a:lnSpc>
            </a:pPr>
            <a:r>
              <a:rPr kumimoji="1" lang="en-US" altLang="zh-CN" sz="2400" dirty="0">
                <a:ea typeface="宋体" pitchFamily="2" charset="-122"/>
              </a:rPr>
              <a:t>0x052f</a:t>
            </a:r>
            <a:endParaRPr kumimoji="1" lang="en-US" altLang="zh-CN" sz="2400" dirty="0">
              <a:ea typeface="宋体" pitchFamily="2" charset="-122"/>
            </a:endParaRPr>
          </a:p>
          <a:p>
            <a:pPr algn="l">
              <a:lnSpc>
                <a:spcPct val="125000"/>
              </a:lnSpc>
            </a:pPr>
            <a:r>
              <a:rPr kumimoji="1" lang="en-US" altLang="zh-CN" sz="2400" dirty="0">
                <a:ea typeface="宋体" pitchFamily="2" charset="-122"/>
              </a:rPr>
              <a:t>0x0532</a:t>
            </a:r>
            <a:endParaRPr kumimoji="1" lang="en-US" altLang="zh-CN" sz="2400" dirty="0">
              <a:ea typeface="宋体" pitchFamily="2" charset="-122"/>
            </a:endParaRPr>
          </a:p>
          <a:p>
            <a:pPr algn="l">
              <a:lnSpc>
                <a:spcPct val="125000"/>
              </a:lnSpc>
            </a:pPr>
            <a:r>
              <a:rPr kumimoji="1" lang="en-US" altLang="zh-CN" sz="2400" dirty="0">
                <a:ea typeface="宋体" pitchFamily="2" charset="-122"/>
              </a:rPr>
              <a:t>0x0536</a:t>
            </a:r>
            <a:endParaRPr kumimoji="1" lang="en-US" altLang="zh-CN" sz="2400" dirty="0">
              <a:ea typeface="宋体" pitchFamily="2" charset="-122"/>
            </a:endParaRPr>
          </a:p>
          <a:p>
            <a:pPr algn="l">
              <a:lnSpc>
                <a:spcPct val="125000"/>
              </a:lnSpc>
            </a:pPr>
            <a:r>
              <a:rPr kumimoji="1" lang="en-US" altLang="zh-CN" sz="2400" dirty="0">
                <a:ea typeface="宋体" pitchFamily="2" charset="-122"/>
              </a:rPr>
              <a:t>0x053a</a:t>
            </a:r>
            <a:endParaRPr kumimoji="1" lang="en-US" altLang="zh-CN" sz="2400" dirty="0">
              <a:ea typeface="宋体" pitchFamily="2" charset="-122"/>
            </a:endParaRPr>
          </a:p>
          <a:p>
            <a:pPr algn="l">
              <a:lnSpc>
                <a:spcPct val="125000"/>
              </a:lnSpc>
            </a:pPr>
            <a:r>
              <a:rPr kumimoji="1" lang="en-US" altLang="zh-CN" sz="2400" dirty="0">
                <a:ea typeface="宋体" pitchFamily="2" charset="-122"/>
              </a:rPr>
              <a:t>0x053c</a:t>
            </a:r>
            <a:endParaRPr kumimoji="1" lang="en-US" altLang="zh-CN" sz="2400" dirty="0">
              <a:ea typeface="宋体" pitchFamily="2" charset="-122"/>
            </a:endParaRPr>
          </a:p>
        </p:txBody>
      </p:sp>
      <p:sp>
        <p:nvSpPr>
          <p:cNvPr id="59" name="Text Box 21"/>
          <p:cNvSpPr txBox="1">
            <a:spLocks noChangeArrowheads="1"/>
          </p:cNvSpPr>
          <p:nvPr/>
        </p:nvSpPr>
        <p:spPr bwMode="auto">
          <a:xfrm>
            <a:off x="5827738" y="1785926"/>
            <a:ext cx="2459038" cy="4524315"/>
          </a:xfrm>
          <a:prstGeom prst="rect">
            <a:avLst/>
          </a:prstGeom>
          <a:noFill/>
          <a:ln w="9525">
            <a:noFill/>
            <a:miter lim="800000"/>
          </a:ln>
          <a:effectLst/>
        </p:spPr>
        <p:txBody>
          <a:bodyPr>
            <a:spAutoFit/>
          </a:bodyPr>
          <a:lstStyle/>
          <a:p>
            <a:pPr algn="l"/>
            <a:r>
              <a:rPr kumimoji="1" lang="en-US" altLang="zh-CN" sz="2400" dirty="0" err="1">
                <a:ea typeface="宋体" pitchFamily="2" charset="-122"/>
              </a:rPr>
              <a:t>struct</a:t>
            </a:r>
            <a:r>
              <a:rPr kumimoji="1" lang="en-US" altLang="zh-CN" sz="2400" dirty="0">
                <a:ea typeface="宋体" pitchFamily="2" charset="-122"/>
              </a:rPr>
              <a:t>  record  * p;</a:t>
            </a:r>
            <a:endParaRPr kumimoji="1" lang="en-US" altLang="zh-CN" sz="2400" dirty="0">
              <a:ea typeface="宋体" pitchFamily="2" charset="-122"/>
            </a:endParaRPr>
          </a:p>
          <a:p>
            <a:pPr algn="l"/>
            <a:endParaRPr kumimoji="1" lang="en-US" altLang="zh-CN" sz="2400" dirty="0">
              <a:ea typeface="宋体" pitchFamily="2" charset="-122"/>
            </a:endParaRPr>
          </a:p>
          <a:p>
            <a:pPr algn="l"/>
            <a:r>
              <a:rPr kumimoji="1" lang="en-US" altLang="zh-CN" sz="2400" dirty="0">
                <a:ea typeface="宋体" pitchFamily="2" charset="-122"/>
              </a:rPr>
              <a:t>p = 0x0521;</a:t>
            </a:r>
            <a:endParaRPr kumimoji="1" lang="en-US" altLang="zh-CN" sz="2400" dirty="0">
              <a:ea typeface="宋体" pitchFamily="2" charset="-122"/>
            </a:endParaRPr>
          </a:p>
          <a:p>
            <a:pPr algn="l"/>
            <a:r>
              <a:rPr kumimoji="1" lang="en-US" altLang="zh-CN" sz="2400" dirty="0">
                <a:ea typeface="宋体" pitchFamily="2" charset="-122"/>
              </a:rPr>
              <a:t>x = (*p).score;</a:t>
            </a:r>
            <a:endParaRPr kumimoji="1" lang="en-US" altLang="zh-CN" sz="2400" dirty="0">
              <a:ea typeface="宋体" pitchFamily="2" charset="-122"/>
            </a:endParaRPr>
          </a:p>
          <a:p>
            <a:pPr algn="l"/>
            <a:r>
              <a:rPr kumimoji="1" lang="en-US" altLang="zh-CN" sz="2400" dirty="0">
                <a:ea typeface="宋体" pitchFamily="2" charset="-122"/>
              </a:rPr>
              <a:t>p++;</a:t>
            </a:r>
            <a:endParaRPr kumimoji="1" lang="en-US" altLang="zh-CN" sz="2400" dirty="0">
              <a:ea typeface="宋体" pitchFamily="2" charset="-122"/>
            </a:endParaRPr>
          </a:p>
          <a:p>
            <a:pPr algn="l"/>
            <a:r>
              <a:rPr kumimoji="1" lang="en-US" altLang="zh-CN" sz="2400" dirty="0">
                <a:ea typeface="宋体" pitchFamily="2" charset="-122"/>
              </a:rPr>
              <a:t>x = (*p).score;</a:t>
            </a:r>
            <a:endParaRPr kumimoji="1" lang="en-US" altLang="zh-CN" sz="2400" dirty="0">
              <a:ea typeface="宋体" pitchFamily="2" charset="-122"/>
            </a:endParaRPr>
          </a:p>
          <a:p>
            <a:pPr algn="l"/>
            <a:endParaRPr kumimoji="1" lang="en-US" altLang="zh-CN" sz="2400" dirty="0">
              <a:ea typeface="宋体" pitchFamily="2" charset="-122"/>
            </a:endParaRPr>
          </a:p>
          <a:p>
            <a:pPr algn="l"/>
            <a:r>
              <a:rPr kumimoji="1" lang="en-US" altLang="zh-CN" sz="2400" dirty="0">
                <a:ea typeface="宋体" pitchFamily="2" charset="-122"/>
              </a:rPr>
              <a:t>y = p-&gt;score;</a:t>
            </a:r>
            <a:endParaRPr kumimoji="1" lang="en-US" altLang="zh-CN" sz="2400" dirty="0">
              <a:ea typeface="宋体" pitchFamily="2" charset="-122"/>
            </a:endParaRPr>
          </a:p>
          <a:p>
            <a:pPr algn="l"/>
            <a:endParaRPr kumimoji="1" lang="en-US" altLang="zh-CN" sz="2400" dirty="0">
              <a:ea typeface="宋体" pitchFamily="2" charset="-122"/>
            </a:endParaRPr>
          </a:p>
          <a:p>
            <a:pPr algn="l"/>
            <a:r>
              <a:rPr kumimoji="1" lang="en-US" altLang="zh-CN" sz="2400" dirty="0">
                <a:ea typeface="宋体" pitchFamily="2" charset="-122"/>
              </a:rPr>
              <a:t>p = 0x0536;</a:t>
            </a:r>
            <a:endParaRPr kumimoji="1" lang="en-US" altLang="zh-CN" sz="2400" dirty="0">
              <a:ea typeface="宋体" pitchFamily="2" charset="-122"/>
            </a:endParaRPr>
          </a:p>
          <a:p>
            <a:pPr algn="l"/>
            <a:r>
              <a:rPr kumimoji="1" lang="en-US" altLang="zh-CN" sz="2400" dirty="0" err="1">
                <a:ea typeface="宋体" pitchFamily="2" charset="-122"/>
              </a:rPr>
              <a:t>int</a:t>
            </a:r>
            <a:r>
              <a:rPr kumimoji="1" lang="en-US" altLang="zh-CN" sz="2400" dirty="0">
                <a:ea typeface="宋体" pitchFamily="2" charset="-122"/>
              </a:rPr>
              <a:t> </a:t>
            </a:r>
            <a:r>
              <a:rPr kumimoji="1" lang="en-US" altLang="zh-CN" sz="2400" dirty="0" err="1">
                <a:ea typeface="宋体" pitchFamily="2" charset="-122"/>
              </a:rPr>
              <a:t>i</a:t>
            </a:r>
            <a:r>
              <a:rPr kumimoji="1" lang="en-US" altLang="zh-CN" sz="2400" dirty="0">
                <a:ea typeface="宋体" pitchFamily="2" charset="-122"/>
              </a:rPr>
              <a:t>;</a:t>
            </a:r>
            <a:endParaRPr kumimoji="1" lang="en-US" altLang="zh-CN" sz="2400" dirty="0">
              <a:ea typeface="宋体" pitchFamily="2" charset="-122"/>
            </a:endParaRPr>
          </a:p>
          <a:p>
            <a:pPr algn="l"/>
            <a:r>
              <a:rPr kumimoji="1" lang="en-US" altLang="zh-CN" sz="2400" dirty="0" err="1">
                <a:ea typeface="宋体" pitchFamily="2" charset="-122"/>
              </a:rPr>
              <a:t>i</a:t>
            </a:r>
            <a:r>
              <a:rPr kumimoji="1" lang="en-US" altLang="zh-CN" sz="2400" dirty="0">
                <a:ea typeface="宋体" pitchFamily="2" charset="-122"/>
              </a:rPr>
              <a:t>=*((</a:t>
            </a:r>
            <a:r>
              <a:rPr kumimoji="1" lang="en-US" altLang="zh-CN" sz="2400" dirty="0" err="1">
                <a:ea typeface="宋体" pitchFamily="2" charset="-122"/>
              </a:rPr>
              <a:t>int</a:t>
            </a:r>
            <a:r>
              <a:rPr kumimoji="1" lang="en-US" altLang="zh-CN" sz="2400" dirty="0">
                <a:ea typeface="宋体" pitchFamily="2" charset="-122"/>
              </a:rPr>
              <a:t> *)p)</a:t>
            </a:r>
            <a:endParaRPr kumimoji="1" lang="en-US" altLang="zh-CN" sz="2400" dirty="0">
              <a:ea typeface="宋体" pitchFamily="2" charset="-122"/>
            </a:endParaRPr>
          </a:p>
        </p:txBody>
      </p:sp>
      <p:sp>
        <p:nvSpPr>
          <p:cNvPr id="60" name="Rectangle 22"/>
          <p:cNvSpPr>
            <a:spLocks noChangeArrowheads="1"/>
          </p:cNvSpPr>
          <p:nvPr/>
        </p:nvSpPr>
        <p:spPr bwMode="auto">
          <a:xfrm>
            <a:off x="395288" y="2420938"/>
            <a:ext cx="720725" cy="360362"/>
          </a:xfrm>
          <a:prstGeom prst="rect">
            <a:avLst/>
          </a:prstGeom>
          <a:solidFill>
            <a:schemeClr val="accent1"/>
          </a:solidFill>
          <a:ln w="9525">
            <a:solidFill>
              <a:schemeClr val="tx1"/>
            </a:solidFill>
            <a:miter lim="800000"/>
          </a:ln>
          <a:effectLst/>
        </p:spPr>
        <p:txBody>
          <a:bodyPr wrap="none" anchor="ctr"/>
          <a:lstStyle/>
          <a:p>
            <a:endParaRPr lang="zh-CN" altLang="en-US" sz="1800">
              <a:latin typeface="Verdana" panose="020B0804030504040204" pitchFamily="34" charset="0"/>
              <a:ea typeface="宋体" pitchFamily="2" charset="-122"/>
            </a:endParaRPr>
          </a:p>
        </p:txBody>
      </p:sp>
      <p:sp>
        <p:nvSpPr>
          <p:cNvPr id="61" name="Rectangle 23"/>
          <p:cNvSpPr>
            <a:spLocks noChangeArrowheads="1"/>
          </p:cNvSpPr>
          <p:nvPr/>
        </p:nvSpPr>
        <p:spPr bwMode="auto">
          <a:xfrm>
            <a:off x="323850" y="1989138"/>
            <a:ext cx="327025" cy="366712"/>
          </a:xfrm>
          <a:prstGeom prst="rect">
            <a:avLst/>
          </a:prstGeom>
          <a:noFill/>
          <a:ln w="9525">
            <a:noFill/>
            <a:miter lim="800000"/>
          </a:ln>
          <a:effectLst/>
        </p:spPr>
        <p:txBody>
          <a:bodyPr wrap="none">
            <a:spAutoFit/>
          </a:bodyPr>
          <a:lstStyle/>
          <a:p>
            <a:pPr algn="l"/>
            <a:r>
              <a:rPr kumimoji="1" lang="en-US" altLang="zh-CN" sz="1800">
                <a:latin typeface="Verdana" panose="020B0804030504040204" pitchFamily="34" charset="0"/>
                <a:ea typeface="宋体" pitchFamily="2" charset="-122"/>
              </a:rPr>
              <a:t>p</a:t>
            </a:r>
            <a:endParaRPr kumimoji="1" lang="en-US" altLang="zh-CN" sz="1800">
              <a:latin typeface="Verdana" panose="020B0804030504040204" pitchFamily="34" charset="0"/>
              <a:ea typeface="宋体" pitchFamily="2" charset="-122"/>
            </a:endParaRPr>
          </a:p>
        </p:txBody>
      </p:sp>
      <p:sp>
        <p:nvSpPr>
          <p:cNvPr id="62" name="Text Box 24"/>
          <p:cNvSpPr txBox="1">
            <a:spLocks noChangeArrowheads="1"/>
          </p:cNvSpPr>
          <p:nvPr/>
        </p:nvSpPr>
        <p:spPr bwMode="auto">
          <a:xfrm>
            <a:off x="395288" y="2435225"/>
            <a:ext cx="768350" cy="366713"/>
          </a:xfrm>
          <a:prstGeom prst="rect">
            <a:avLst/>
          </a:prstGeom>
          <a:noFill/>
          <a:ln w="9525">
            <a:noFill/>
            <a:miter lim="800000"/>
          </a:ln>
          <a:effectLst/>
        </p:spPr>
        <p:txBody>
          <a:bodyPr wrap="none">
            <a:spAutoFit/>
          </a:bodyPr>
          <a:lstStyle/>
          <a:p>
            <a:pPr algn="l"/>
            <a:r>
              <a:rPr kumimoji="1" lang="en-US" altLang="zh-CN" sz="1800">
                <a:latin typeface="Verdana" panose="020B0804030504040204" pitchFamily="34" charset="0"/>
                <a:ea typeface="宋体" pitchFamily="2" charset="-122"/>
              </a:rPr>
              <a:t>0521</a:t>
            </a:r>
            <a:endParaRPr kumimoji="1" lang="en-US" altLang="zh-CN" sz="1800">
              <a:latin typeface="Verdana" panose="020B0804030504040204" pitchFamily="34" charset="0"/>
              <a:ea typeface="宋体" pitchFamily="2" charset="-122"/>
            </a:endParaRPr>
          </a:p>
        </p:txBody>
      </p:sp>
      <p:sp>
        <p:nvSpPr>
          <p:cNvPr id="63" name="Line 25"/>
          <p:cNvSpPr>
            <a:spLocks noChangeShapeType="1"/>
          </p:cNvSpPr>
          <p:nvPr/>
        </p:nvSpPr>
        <p:spPr bwMode="auto">
          <a:xfrm flipV="1">
            <a:off x="1116013" y="2276475"/>
            <a:ext cx="935037" cy="288925"/>
          </a:xfrm>
          <a:prstGeom prst="line">
            <a:avLst/>
          </a:prstGeom>
          <a:noFill/>
          <a:ln w="9525">
            <a:solidFill>
              <a:schemeClr val="tx1"/>
            </a:solidFill>
            <a:round/>
            <a:tailEnd type="triangle" w="med" len="med"/>
          </a:ln>
          <a:effectLst/>
        </p:spPr>
        <p:txBody>
          <a:bodyPr/>
          <a:lstStyle/>
          <a:p>
            <a:endParaRPr lang="zh-CN" altLang="en-US"/>
          </a:p>
        </p:txBody>
      </p:sp>
      <p:sp>
        <p:nvSpPr>
          <p:cNvPr id="27" name="Text Box 20"/>
          <p:cNvSpPr txBox="1">
            <a:spLocks noChangeArrowheads="1"/>
          </p:cNvSpPr>
          <p:nvPr/>
        </p:nvSpPr>
        <p:spPr bwMode="auto">
          <a:xfrm>
            <a:off x="5380994" y="129521"/>
            <a:ext cx="2755626" cy="1938992"/>
          </a:xfrm>
          <a:prstGeom prst="rect">
            <a:avLst/>
          </a:prstGeom>
          <a:noFill/>
          <a:ln w="9525">
            <a:noFill/>
            <a:miter lim="800000"/>
          </a:ln>
          <a:effectLst/>
        </p:spPr>
        <p:txBody>
          <a:bodyPr wrap="none">
            <a:spAutoFit/>
          </a:bodyPr>
          <a:lstStyle/>
          <a:p>
            <a:pPr algn="l"/>
            <a:r>
              <a:rPr kumimoji="1" lang="en-US" altLang="zh-CN" sz="2400" dirty="0" err="1">
                <a:ea typeface="宋体" pitchFamily="2" charset="-122"/>
              </a:rPr>
              <a:t>struct</a:t>
            </a:r>
            <a:r>
              <a:rPr kumimoji="1" lang="en-US" altLang="zh-CN" sz="2400" dirty="0">
                <a:ea typeface="宋体" pitchFamily="2" charset="-122"/>
              </a:rPr>
              <a:t>  record {</a:t>
            </a:r>
            <a:endParaRPr kumimoji="1" lang="en-US" altLang="zh-CN" sz="2400" dirty="0">
              <a:ea typeface="宋体" pitchFamily="2" charset="-122"/>
            </a:endParaRPr>
          </a:p>
          <a:p>
            <a:pPr algn="l"/>
            <a:r>
              <a:rPr kumimoji="1" lang="en-US" altLang="zh-CN" sz="2400" dirty="0">
                <a:ea typeface="宋体" pitchFamily="2" charset="-122"/>
              </a:rPr>
              <a:t>            </a:t>
            </a:r>
            <a:r>
              <a:rPr kumimoji="1" lang="en-US" altLang="zh-CN" sz="2400" dirty="0" err="1">
                <a:ea typeface="宋体" pitchFamily="2" charset="-122"/>
              </a:rPr>
              <a:t>int</a:t>
            </a:r>
            <a:r>
              <a:rPr kumimoji="1" lang="en-US" altLang="zh-CN" sz="2400" dirty="0">
                <a:ea typeface="宋体" pitchFamily="2" charset="-122"/>
              </a:rPr>
              <a:t>    number;</a:t>
            </a:r>
            <a:endParaRPr kumimoji="1" lang="en-US" altLang="zh-CN" sz="2400" dirty="0">
              <a:ea typeface="宋体" pitchFamily="2" charset="-122"/>
            </a:endParaRPr>
          </a:p>
          <a:p>
            <a:pPr algn="l"/>
            <a:r>
              <a:rPr kumimoji="1" lang="en-US" altLang="zh-CN" sz="2400" dirty="0">
                <a:ea typeface="宋体" pitchFamily="2" charset="-122"/>
              </a:rPr>
              <a:t>            char    name[2];</a:t>
            </a:r>
            <a:endParaRPr kumimoji="1" lang="en-US" altLang="zh-CN" sz="2400" dirty="0">
              <a:ea typeface="宋体" pitchFamily="2" charset="-122"/>
            </a:endParaRPr>
          </a:p>
          <a:p>
            <a:pPr algn="l"/>
            <a:r>
              <a:rPr kumimoji="1" lang="en-US" altLang="zh-CN" sz="2400" dirty="0">
                <a:ea typeface="宋体" pitchFamily="2" charset="-122"/>
              </a:rPr>
              <a:t>            </a:t>
            </a:r>
            <a:r>
              <a:rPr kumimoji="1" lang="en-US" altLang="zh-CN" sz="2400" dirty="0" err="1">
                <a:ea typeface="宋体" pitchFamily="2" charset="-122"/>
              </a:rPr>
              <a:t>int</a:t>
            </a:r>
            <a:r>
              <a:rPr kumimoji="1" lang="en-US" altLang="zh-CN" sz="2400" dirty="0">
                <a:ea typeface="宋体" pitchFamily="2" charset="-122"/>
              </a:rPr>
              <a:t>    score;</a:t>
            </a:r>
            <a:endParaRPr kumimoji="1" lang="en-US" altLang="zh-CN" sz="2400" dirty="0">
              <a:ea typeface="宋体" pitchFamily="2" charset="-122"/>
            </a:endParaRPr>
          </a:p>
          <a:p>
            <a:pPr algn="l"/>
            <a:r>
              <a:rPr kumimoji="1" lang="en-US" altLang="zh-CN" sz="2400" dirty="0">
                <a:ea typeface="宋体" pitchFamily="2" charset="-122"/>
              </a:rPr>
              <a:t>}</a:t>
            </a:r>
            <a:endParaRPr kumimoji="1" lang="en-US" altLang="zh-CN" sz="24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chemeClr val="tx1"/>
                </a:solidFill>
                <a:ea typeface="宋体" pitchFamily="2" charset="-122"/>
              </a:rPr>
              <a:t>1.4 C</a:t>
            </a:r>
            <a:r>
              <a:rPr kumimoji="1" lang="zh-CN" altLang="zh-CN" dirty="0">
                <a:solidFill>
                  <a:schemeClr val="tx1"/>
                </a:solidFill>
                <a:ea typeface="宋体" pitchFamily="2" charset="-122"/>
              </a:rPr>
              <a:t>语言相关知识</a:t>
            </a:r>
            <a:endParaRPr lang="zh-CN" altLang="en-US" dirty="0">
              <a:solidFill>
                <a:schemeClr val="tx1"/>
              </a:solidFill>
            </a:endParaRPr>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矩形 8"/>
          <p:cNvSpPr/>
          <p:nvPr/>
        </p:nvSpPr>
        <p:spPr>
          <a:xfrm>
            <a:off x="500034" y="1428736"/>
            <a:ext cx="8286808" cy="4247317"/>
          </a:xfrm>
          <a:prstGeom prst="rect">
            <a:avLst/>
          </a:prstGeom>
        </p:spPr>
        <p:txBody>
          <a:bodyPr wrap="square">
            <a:spAutoFit/>
          </a:bodyPr>
          <a:lstStyle/>
          <a:p>
            <a:pPr lvl="1">
              <a:lnSpc>
                <a:spcPct val="150000"/>
              </a:lnSpc>
              <a:buFontTx/>
              <a:buNone/>
            </a:pPr>
            <a:r>
              <a:rPr lang="zh-CN" altLang="en-US" sz="2000" dirty="0">
                <a:ea typeface="宋体" pitchFamily="2" charset="-122"/>
              </a:rPr>
              <a:t>数组的</a:t>
            </a:r>
            <a:r>
              <a:rPr lang="zh-CN" altLang="en-US" sz="2000" dirty="0">
                <a:solidFill>
                  <a:srgbClr val="FF0000"/>
                </a:solidFill>
                <a:ea typeface="宋体" pitchFamily="2" charset="-122"/>
              </a:rPr>
              <a:t>类型定义</a:t>
            </a:r>
            <a:r>
              <a:rPr lang="zh-CN" altLang="en-US" sz="2000" dirty="0">
                <a:ea typeface="宋体" pitchFamily="2" charset="-122"/>
              </a:rPr>
              <a:t>和</a:t>
            </a:r>
            <a:r>
              <a:rPr lang="zh-CN" altLang="en-US" sz="2000" dirty="0">
                <a:solidFill>
                  <a:srgbClr val="FF0000"/>
                </a:solidFill>
                <a:ea typeface="宋体" pitchFamily="2" charset="-122"/>
              </a:rPr>
              <a:t>变量定义</a:t>
            </a:r>
            <a:endParaRPr lang="zh-CN" altLang="en-US" sz="2000" dirty="0">
              <a:solidFill>
                <a:srgbClr val="FF0000"/>
              </a:solidFill>
              <a:ea typeface="宋体" pitchFamily="2" charset="-122"/>
            </a:endParaRPr>
          </a:p>
          <a:p>
            <a:pPr lvl="1">
              <a:lnSpc>
                <a:spcPct val="150000"/>
              </a:lnSpc>
              <a:buFontTx/>
              <a:buNone/>
            </a:pPr>
            <a:r>
              <a:rPr lang="en-US" altLang="zh-CN" sz="2000" i="1" dirty="0" err="1">
                <a:solidFill>
                  <a:srgbClr val="0000FF"/>
                </a:solidFill>
                <a:ea typeface="宋体" pitchFamily="2" charset="-122"/>
              </a:rPr>
              <a:t>typedef</a:t>
            </a:r>
            <a:r>
              <a:rPr lang="en-US" altLang="zh-CN" sz="2000" i="1" dirty="0">
                <a:solidFill>
                  <a:srgbClr val="0000FF"/>
                </a:solidFill>
                <a:ea typeface="宋体" pitchFamily="2" charset="-122"/>
              </a:rPr>
              <a:t>  </a:t>
            </a:r>
            <a:r>
              <a:rPr lang="zh-CN" altLang="en-US" sz="2000" i="1" dirty="0">
                <a:solidFill>
                  <a:srgbClr val="0000FF"/>
                </a:solidFill>
                <a:ea typeface="宋体" pitchFamily="2" charset="-122"/>
              </a:rPr>
              <a:t>数组元素类型名  数组类型名</a:t>
            </a:r>
            <a:r>
              <a:rPr lang="en-US" altLang="zh-CN" sz="2000" i="1" dirty="0">
                <a:solidFill>
                  <a:srgbClr val="0000FF"/>
                </a:solidFill>
                <a:ea typeface="宋体" pitchFamily="2" charset="-122"/>
              </a:rPr>
              <a:t>[</a:t>
            </a:r>
            <a:r>
              <a:rPr lang="zh-CN" altLang="en-US" sz="2000" i="1" dirty="0">
                <a:solidFill>
                  <a:srgbClr val="0000FF"/>
                </a:solidFill>
                <a:ea typeface="宋体" pitchFamily="2" charset="-122"/>
              </a:rPr>
              <a:t>常量表达式</a:t>
            </a:r>
            <a:r>
              <a:rPr lang="en-US" altLang="zh-CN" sz="2000" i="1" dirty="0">
                <a:solidFill>
                  <a:srgbClr val="0000FF"/>
                </a:solidFill>
                <a:ea typeface="宋体" pitchFamily="2" charset="-122"/>
              </a:rPr>
              <a:t>]</a:t>
            </a:r>
            <a:r>
              <a:rPr lang="zh-CN" altLang="en-US" sz="2000" i="1" dirty="0">
                <a:solidFill>
                  <a:srgbClr val="0000FF"/>
                </a:solidFill>
                <a:ea typeface="宋体" pitchFamily="2" charset="-122"/>
              </a:rPr>
              <a:t>；</a:t>
            </a:r>
            <a:endParaRPr lang="en-US" altLang="zh-CN" sz="2000" i="1" dirty="0">
              <a:solidFill>
                <a:srgbClr val="0000FF"/>
              </a:solidFill>
              <a:ea typeface="宋体" pitchFamily="2" charset="-122"/>
            </a:endParaRPr>
          </a:p>
          <a:p>
            <a:pPr lvl="1">
              <a:lnSpc>
                <a:spcPct val="150000"/>
              </a:lnSpc>
            </a:pPr>
            <a:r>
              <a:rPr lang="en-US" altLang="zh-CN" sz="2000" i="1" dirty="0" err="1">
                <a:solidFill>
                  <a:srgbClr val="0000FF"/>
                </a:solidFill>
              </a:rPr>
              <a:t>typedef</a:t>
            </a:r>
            <a:r>
              <a:rPr lang="en-US" altLang="zh-CN" sz="2000" i="1" dirty="0">
                <a:solidFill>
                  <a:srgbClr val="0000FF"/>
                </a:solidFill>
              </a:rPr>
              <a:t> </a:t>
            </a:r>
            <a:r>
              <a:rPr lang="en-US" altLang="zh-CN" sz="2000" i="1" dirty="0" err="1">
                <a:solidFill>
                  <a:srgbClr val="0000FF"/>
                </a:solidFill>
              </a:rPr>
              <a:t>int</a:t>
            </a:r>
            <a:r>
              <a:rPr lang="en-US" altLang="zh-CN" sz="2000" i="1" dirty="0">
                <a:solidFill>
                  <a:srgbClr val="0000FF"/>
                </a:solidFill>
              </a:rPr>
              <a:t> Scores[30];</a:t>
            </a:r>
            <a:endParaRPr lang="en-US" altLang="zh-CN" sz="2000" i="1" dirty="0">
              <a:solidFill>
                <a:srgbClr val="0000FF"/>
              </a:solidFill>
            </a:endParaRPr>
          </a:p>
          <a:p>
            <a:pPr lvl="1">
              <a:lnSpc>
                <a:spcPct val="150000"/>
              </a:lnSpc>
            </a:pPr>
            <a:r>
              <a:rPr lang="zh-CN" altLang="en-US" sz="2000" dirty="0"/>
              <a:t>数组类型变量（数组变量）由一组类型相同的数据元素组成</a:t>
            </a:r>
            <a:r>
              <a:rPr lang="zh-CN" altLang="en-US" sz="2000" i="1" dirty="0">
                <a:solidFill>
                  <a:srgbClr val="0000FF"/>
                </a:solidFill>
                <a:ea typeface="宋体" pitchFamily="2" charset="-122"/>
              </a:rPr>
              <a:t> </a:t>
            </a:r>
            <a:endParaRPr lang="zh-CN" altLang="en-US" sz="2000" i="1" dirty="0">
              <a:solidFill>
                <a:srgbClr val="0000FF"/>
              </a:solidFill>
              <a:ea typeface="宋体" pitchFamily="2" charset="-122"/>
            </a:endParaRPr>
          </a:p>
          <a:p>
            <a:pPr lvl="1">
              <a:lnSpc>
                <a:spcPct val="150000"/>
              </a:lnSpc>
              <a:buFontTx/>
              <a:buNone/>
            </a:pPr>
            <a:r>
              <a:rPr lang="zh-CN" altLang="en-US" sz="2000" i="1" dirty="0">
                <a:solidFill>
                  <a:srgbClr val="0000FF"/>
                </a:solidFill>
                <a:ea typeface="宋体" pitchFamily="2" charset="-122"/>
              </a:rPr>
              <a:t>数组类型名   数组变量名；</a:t>
            </a:r>
            <a:endParaRPr lang="zh-CN" altLang="en-US" sz="2000" i="1" dirty="0">
              <a:solidFill>
                <a:srgbClr val="0000FF"/>
              </a:solidFill>
              <a:ea typeface="宋体" pitchFamily="2" charset="-122"/>
            </a:endParaRPr>
          </a:p>
          <a:p>
            <a:pPr lvl="1">
              <a:lnSpc>
                <a:spcPct val="150000"/>
              </a:lnSpc>
              <a:buFontTx/>
              <a:buNone/>
            </a:pPr>
            <a:r>
              <a:rPr lang="zh-CN" altLang="en-US" sz="2000" dirty="0">
                <a:ea typeface="宋体" pitchFamily="2" charset="-122"/>
              </a:rPr>
              <a:t>	例 某班</a:t>
            </a:r>
            <a:r>
              <a:rPr lang="en-US" altLang="zh-CN" sz="2000" dirty="0">
                <a:ea typeface="宋体" pitchFamily="2" charset="-122"/>
              </a:rPr>
              <a:t>30</a:t>
            </a:r>
            <a:r>
              <a:rPr lang="zh-CN" altLang="en-US" sz="2000" dirty="0">
                <a:ea typeface="宋体" pitchFamily="2" charset="-122"/>
              </a:rPr>
              <a:t>个学生的数学成绩，可以用有</a:t>
            </a:r>
            <a:r>
              <a:rPr lang="en-US" altLang="zh-CN" sz="2000" dirty="0">
                <a:ea typeface="宋体" pitchFamily="2" charset="-122"/>
              </a:rPr>
              <a:t>30</a:t>
            </a:r>
            <a:r>
              <a:rPr lang="zh-CN" altLang="en-US" sz="2000" dirty="0">
                <a:ea typeface="宋体" pitchFamily="2" charset="-122"/>
              </a:rPr>
              <a:t>个分量的整型数组变量存储。</a:t>
            </a:r>
            <a:endParaRPr lang="zh-CN" altLang="en-US" sz="2000" dirty="0">
              <a:ea typeface="宋体" pitchFamily="2" charset="-122"/>
            </a:endParaRPr>
          </a:p>
          <a:p>
            <a:pPr lvl="1">
              <a:lnSpc>
                <a:spcPct val="150000"/>
              </a:lnSpc>
              <a:buFontTx/>
              <a:buNone/>
            </a:pPr>
            <a:r>
              <a:rPr lang="zh-CN" altLang="en-US" sz="2000" i="1" dirty="0">
                <a:solidFill>
                  <a:srgbClr val="0000FF"/>
                </a:solidFill>
                <a:ea typeface="宋体" pitchFamily="2" charset="-122"/>
              </a:rPr>
              <a:t>	</a:t>
            </a:r>
            <a:r>
              <a:rPr lang="en-US" altLang="zh-CN" sz="2000" i="1" dirty="0" err="1">
                <a:solidFill>
                  <a:srgbClr val="0000FF"/>
                </a:solidFill>
                <a:ea typeface="宋体" pitchFamily="2" charset="-122"/>
              </a:rPr>
              <a:t>typedef</a:t>
            </a:r>
            <a:r>
              <a:rPr lang="en-US" altLang="zh-CN" sz="2000" i="1" dirty="0">
                <a:solidFill>
                  <a:srgbClr val="0000FF"/>
                </a:solidFill>
                <a:ea typeface="宋体" pitchFamily="2" charset="-122"/>
              </a:rPr>
              <a:t> </a:t>
            </a:r>
            <a:r>
              <a:rPr lang="en-US" altLang="zh-CN" sz="2000" i="1" dirty="0" err="1">
                <a:solidFill>
                  <a:srgbClr val="0000FF"/>
                </a:solidFill>
                <a:ea typeface="宋体" pitchFamily="2" charset="-122"/>
              </a:rPr>
              <a:t>int</a:t>
            </a:r>
            <a:r>
              <a:rPr lang="en-US" altLang="zh-CN" sz="2000" i="1" dirty="0">
                <a:solidFill>
                  <a:srgbClr val="0000FF"/>
                </a:solidFill>
                <a:ea typeface="宋体" pitchFamily="2" charset="-122"/>
              </a:rPr>
              <a:t> Scores[30];</a:t>
            </a:r>
            <a:endParaRPr lang="en-US" altLang="zh-CN" sz="2000" i="1" dirty="0">
              <a:solidFill>
                <a:srgbClr val="0000FF"/>
              </a:solidFill>
              <a:ea typeface="宋体" pitchFamily="2" charset="-122"/>
            </a:endParaRPr>
          </a:p>
          <a:p>
            <a:pPr lvl="1">
              <a:lnSpc>
                <a:spcPct val="150000"/>
              </a:lnSpc>
              <a:buFontTx/>
              <a:buNone/>
            </a:pPr>
            <a:r>
              <a:rPr lang="en-US" altLang="zh-CN" sz="2000" i="1" dirty="0">
                <a:solidFill>
                  <a:srgbClr val="0000FF"/>
                </a:solidFill>
                <a:ea typeface="宋体" pitchFamily="2" charset="-122"/>
              </a:rPr>
              <a:t>	Scores class051;</a:t>
            </a:r>
            <a:endParaRPr lang="en-US" altLang="zh-CN" sz="2000" i="1" dirty="0">
              <a:solidFill>
                <a:srgbClr val="0000FF"/>
              </a:solidFill>
              <a:ea typeface="宋体"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Rectangle 3"/>
          <p:cNvSpPr txBox="1">
            <a:spLocks noChangeArrowheads="1"/>
          </p:cNvSpPr>
          <p:nvPr/>
        </p:nvSpPr>
        <p:spPr>
          <a:xfrm>
            <a:off x="395288" y="1019191"/>
            <a:ext cx="8280400" cy="4767263"/>
          </a:xfrm>
          <a:prstGeom prst="rect">
            <a:avLst/>
          </a:prstGeom>
        </p:spPr>
        <p:txBody>
          <a:bodyPr vert="horz">
            <a:normAutofit/>
          </a:bodyPr>
          <a:lstStyle/>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a:ln>
                  <a:noFill/>
                </a:ln>
                <a:solidFill>
                  <a:schemeClr val="tx1"/>
                </a:solidFill>
                <a:effectLst/>
                <a:uLnTx/>
                <a:uFillTx/>
                <a:latin typeface="+mn-lt"/>
                <a:ea typeface="宋体" pitchFamily="2" charset="-122"/>
                <a:cs typeface="+mn-cs"/>
              </a:rPr>
              <a:t>该数组在内存中的存储示意图</a:t>
            </a:r>
            <a:endParaRPr kumimoji="0" lang="zh-CN" altLang="en-US" sz="2400" b="0" i="0" u="none" strike="noStrike" kern="1200" cap="none" spc="0" normalizeH="0" baseline="0" noProof="0">
              <a:ln>
                <a:noFill/>
              </a:ln>
              <a:solidFill>
                <a:schemeClr val="tx1"/>
              </a:solidFill>
              <a:effectLst/>
              <a:uLnTx/>
              <a:uFillTx/>
              <a:latin typeface="+mn-lt"/>
              <a:ea typeface="宋体" pitchFamily="2" charset="-122"/>
              <a:cs typeface="+mn-cs"/>
            </a:endParaRPr>
          </a:p>
        </p:txBody>
      </p:sp>
      <p:sp>
        <p:nvSpPr>
          <p:cNvPr id="7" name="Text Box 4"/>
          <p:cNvSpPr txBox="1">
            <a:spLocks noChangeArrowheads="1"/>
          </p:cNvSpPr>
          <p:nvPr/>
        </p:nvSpPr>
        <p:spPr bwMode="auto">
          <a:xfrm>
            <a:off x="2214546" y="1979602"/>
            <a:ext cx="1398587" cy="457200"/>
          </a:xfrm>
          <a:prstGeom prst="rect">
            <a:avLst/>
          </a:prstGeom>
          <a:noFill/>
          <a:ln w="12700" cap="rnd">
            <a:noFill/>
            <a:miter lim="800000"/>
          </a:ln>
          <a:effectLst/>
        </p:spPr>
        <p:txBody>
          <a:bodyPr>
            <a:spAutoFit/>
          </a:bodyPr>
          <a:lstStyle/>
          <a:p>
            <a:pPr algn="l" eaLnBrk="0" hangingPunct="0">
              <a:spcBef>
                <a:spcPct val="50000"/>
              </a:spcBef>
            </a:pPr>
            <a:r>
              <a:rPr kumimoji="1" lang="en-US" altLang="zh-CN" b="1" i="1">
                <a:solidFill>
                  <a:srgbClr val="0000FF"/>
                </a:solidFill>
                <a:ea typeface="楷体_GB2312" pitchFamily="49" charset="-122"/>
              </a:rPr>
              <a:t>class051</a:t>
            </a:r>
            <a:endParaRPr kumimoji="1" lang="en-US" altLang="zh-CN" b="1" i="1">
              <a:solidFill>
                <a:srgbClr val="0000FF"/>
              </a:solidFill>
              <a:ea typeface="楷体_GB2312" pitchFamily="49" charset="-122"/>
            </a:endParaRPr>
          </a:p>
        </p:txBody>
      </p:sp>
      <p:sp>
        <p:nvSpPr>
          <p:cNvPr id="8" name="Rectangle 5"/>
          <p:cNvSpPr>
            <a:spLocks noChangeArrowheads="1"/>
          </p:cNvSpPr>
          <p:nvPr/>
        </p:nvSpPr>
        <p:spPr bwMode="auto">
          <a:xfrm>
            <a:off x="4337033" y="2119302"/>
            <a:ext cx="1651000" cy="3062287"/>
          </a:xfrm>
          <a:prstGeom prst="rect">
            <a:avLst/>
          </a:prstGeom>
          <a:solidFill>
            <a:srgbClr val="99CCFF"/>
          </a:solidFill>
          <a:ln w="12700" cap="rnd">
            <a:solidFill>
              <a:schemeClr val="accent2"/>
            </a:solidFill>
            <a:miter lim="800000"/>
          </a:ln>
          <a:effectLst/>
        </p:spPr>
        <p:txBody>
          <a:bodyPr wrap="none" anchor="ctr"/>
          <a:lstStyle/>
          <a:p>
            <a:endParaRPr lang="zh-CN" altLang="en-US"/>
          </a:p>
        </p:txBody>
      </p:sp>
      <p:sp>
        <p:nvSpPr>
          <p:cNvPr id="10" name="Line 6"/>
          <p:cNvSpPr>
            <a:spLocks noChangeShapeType="1"/>
          </p:cNvSpPr>
          <p:nvPr/>
        </p:nvSpPr>
        <p:spPr bwMode="auto">
          <a:xfrm>
            <a:off x="4337033" y="2432039"/>
            <a:ext cx="1651000" cy="0"/>
          </a:xfrm>
          <a:prstGeom prst="line">
            <a:avLst/>
          </a:prstGeom>
          <a:noFill/>
          <a:ln w="12700" cap="rnd">
            <a:solidFill>
              <a:schemeClr val="accent2"/>
            </a:solidFill>
            <a:round/>
          </a:ln>
          <a:effectLst/>
        </p:spPr>
        <p:txBody>
          <a:bodyPr/>
          <a:lstStyle/>
          <a:p>
            <a:endParaRPr lang="zh-CN" altLang="en-US"/>
          </a:p>
        </p:txBody>
      </p:sp>
      <p:sp>
        <p:nvSpPr>
          <p:cNvPr id="11" name="Line 7"/>
          <p:cNvSpPr>
            <a:spLocks noChangeShapeType="1"/>
          </p:cNvSpPr>
          <p:nvPr/>
        </p:nvSpPr>
        <p:spPr bwMode="auto">
          <a:xfrm>
            <a:off x="4337033" y="2744777"/>
            <a:ext cx="1651000" cy="0"/>
          </a:xfrm>
          <a:prstGeom prst="line">
            <a:avLst/>
          </a:prstGeom>
          <a:noFill/>
          <a:ln w="12700" cap="rnd">
            <a:solidFill>
              <a:schemeClr val="accent2"/>
            </a:solidFill>
            <a:round/>
          </a:ln>
          <a:effectLst/>
        </p:spPr>
        <p:txBody>
          <a:bodyPr/>
          <a:lstStyle/>
          <a:p>
            <a:endParaRPr lang="zh-CN" altLang="en-US"/>
          </a:p>
        </p:txBody>
      </p:sp>
      <p:sp>
        <p:nvSpPr>
          <p:cNvPr id="12" name="Line 8"/>
          <p:cNvSpPr>
            <a:spLocks noChangeShapeType="1"/>
          </p:cNvSpPr>
          <p:nvPr/>
        </p:nvSpPr>
        <p:spPr bwMode="auto">
          <a:xfrm>
            <a:off x="4337033" y="3119427"/>
            <a:ext cx="1651000" cy="0"/>
          </a:xfrm>
          <a:prstGeom prst="line">
            <a:avLst/>
          </a:prstGeom>
          <a:noFill/>
          <a:ln w="12700" cap="rnd">
            <a:solidFill>
              <a:schemeClr val="accent2"/>
            </a:solidFill>
            <a:round/>
          </a:ln>
          <a:effectLst/>
        </p:spPr>
        <p:txBody>
          <a:bodyPr/>
          <a:lstStyle/>
          <a:p>
            <a:endParaRPr lang="zh-CN" altLang="en-US"/>
          </a:p>
        </p:txBody>
      </p:sp>
      <p:sp>
        <p:nvSpPr>
          <p:cNvPr id="13" name="Line 9"/>
          <p:cNvSpPr>
            <a:spLocks noChangeShapeType="1"/>
          </p:cNvSpPr>
          <p:nvPr/>
        </p:nvSpPr>
        <p:spPr bwMode="auto">
          <a:xfrm>
            <a:off x="4337033" y="3432164"/>
            <a:ext cx="1651000" cy="0"/>
          </a:xfrm>
          <a:prstGeom prst="line">
            <a:avLst/>
          </a:prstGeom>
          <a:noFill/>
          <a:ln w="12700" cap="rnd">
            <a:solidFill>
              <a:schemeClr val="accent2"/>
            </a:solidFill>
            <a:round/>
          </a:ln>
          <a:effectLst/>
        </p:spPr>
        <p:txBody>
          <a:bodyPr/>
          <a:lstStyle/>
          <a:p>
            <a:endParaRPr lang="zh-CN" altLang="en-US"/>
          </a:p>
        </p:txBody>
      </p:sp>
      <p:sp>
        <p:nvSpPr>
          <p:cNvPr id="14" name="Line 10"/>
          <p:cNvSpPr>
            <a:spLocks noChangeShapeType="1"/>
          </p:cNvSpPr>
          <p:nvPr/>
        </p:nvSpPr>
        <p:spPr bwMode="auto">
          <a:xfrm>
            <a:off x="4337033" y="3806814"/>
            <a:ext cx="1651000" cy="0"/>
          </a:xfrm>
          <a:prstGeom prst="line">
            <a:avLst/>
          </a:prstGeom>
          <a:noFill/>
          <a:ln w="12700" cap="rnd">
            <a:solidFill>
              <a:schemeClr val="accent2"/>
            </a:solidFill>
            <a:round/>
          </a:ln>
          <a:effectLst/>
        </p:spPr>
        <p:txBody>
          <a:bodyPr/>
          <a:lstStyle/>
          <a:p>
            <a:endParaRPr lang="zh-CN" altLang="en-US"/>
          </a:p>
        </p:txBody>
      </p:sp>
      <p:sp>
        <p:nvSpPr>
          <p:cNvPr id="15" name="Line 11"/>
          <p:cNvSpPr>
            <a:spLocks noChangeShapeType="1"/>
          </p:cNvSpPr>
          <p:nvPr/>
        </p:nvSpPr>
        <p:spPr bwMode="auto">
          <a:xfrm>
            <a:off x="4337033" y="4119552"/>
            <a:ext cx="1651000" cy="0"/>
          </a:xfrm>
          <a:prstGeom prst="line">
            <a:avLst/>
          </a:prstGeom>
          <a:noFill/>
          <a:ln w="12700" cap="rnd">
            <a:solidFill>
              <a:schemeClr val="accent2"/>
            </a:solidFill>
            <a:round/>
          </a:ln>
          <a:effectLst/>
        </p:spPr>
        <p:txBody>
          <a:bodyPr/>
          <a:lstStyle/>
          <a:p>
            <a:endParaRPr lang="zh-CN" altLang="en-US"/>
          </a:p>
        </p:txBody>
      </p:sp>
      <p:sp>
        <p:nvSpPr>
          <p:cNvPr id="16" name="Line 12"/>
          <p:cNvSpPr>
            <a:spLocks noChangeShapeType="1"/>
          </p:cNvSpPr>
          <p:nvPr/>
        </p:nvSpPr>
        <p:spPr bwMode="auto">
          <a:xfrm>
            <a:off x="4337033" y="4494202"/>
            <a:ext cx="1651000" cy="0"/>
          </a:xfrm>
          <a:prstGeom prst="line">
            <a:avLst/>
          </a:prstGeom>
          <a:noFill/>
          <a:ln w="12700" cap="rnd">
            <a:solidFill>
              <a:schemeClr val="accent2"/>
            </a:solidFill>
            <a:round/>
          </a:ln>
          <a:effectLst/>
        </p:spPr>
        <p:txBody>
          <a:bodyPr/>
          <a:lstStyle/>
          <a:p>
            <a:endParaRPr lang="zh-CN" altLang="en-US"/>
          </a:p>
        </p:txBody>
      </p:sp>
      <p:sp>
        <p:nvSpPr>
          <p:cNvPr id="17" name="Line 13"/>
          <p:cNvSpPr>
            <a:spLocks noChangeShapeType="1"/>
          </p:cNvSpPr>
          <p:nvPr/>
        </p:nvSpPr>
        <p:spPr bwMode="auto">
          <a:xfrm>
            <a:off x="4337033" y="4806939"/>
            <a:ext cx="1651000" cy="0"/>
          </a:xfrm>
          <a:prstGeom prst="line">
            <a:avLst/>
          </a:prstGeom>
          <a:noFill/>
          <a:ln w="12700" cap="rnd">
            <a:solidFill>
              <a:schemeClr val="accent2"/>
            </a:solidFill>
            <a:round/>
          </a:ln>
          <a:effectLst/>
        </p:spPr>
        <p:txBody>
          <a:bodyPr/>
          <a:lstStyle/>
          <a:p>
            <a:endParaRPr lang="zh-CN" altLang="en-US"/>
          </a:p>
        </p:txBody>
      </p:sp>
      <p:sp>
        <p:nvSpPr>
          <p:cNvPr id="18" name="Text Box 14"/>
          <p:cNvSpPr txBox="1">
            <a:spLocks noChangeArrowheads="1"/>
          </p:cNvSpPr>
          <p:nvPr/>
        </p:nvSpPr>
        <p:spPr bwMode="auto">
          <a:xfrm>
            <a:off x="3143240" y="1957353"/>
            <a:ext cx="1084262" cy="3238500"/>
          </a:xfrm>
          <a:prstGeom prst="rect">
            <a:avLst/>
          </a:prstGeom>
          <a:noFill/>
          <a:ln w="12700" cap="rnd">
            <a:noFill/>
            <a:miter lim="800000"/>
          </a:ln>
          <a:effectLst/>
        </p:spPr>
        <p:txBody>
          <a:bodyPr lIns="18000" rIns="0">
            <a:spAutoFit/>
          </a:bodyPr>
          <a:lstStyle/>
          <a:p>
            <a:pPr algn="l" eaLnBrk="0" hangingPunct="0">
              <a:lnSpc>
                <a:spcPct val="30000"/>
              </a:lnSpc>
              <a:spcBef>
                <a:spcPct val="50000"/>
              </a:spcBef>
            </a:pPr>
            <a:endParaRPr kumimoji="1" lang="zh-CN" altLang="zh-CN" sz="2800" b="1" dirty="0">
              <a:solidFill>
                <a:srgbClr val="800000"/>
              </a:solidFill>
              <a:latin typeface="隶书" pitchFamily="49" charset="-122"/>
              <a:ea typeface="隶书" pitchFamily="49" charset="-122"/>
            </a:endParaRPr>
          </a:p>
          <a:p>
            <a:pPr algn="l" eaLnBrk="0" hangingPunct="0"/>
            <a:r>
              <a:rPr kumimoji="1" lang="zh-CN" altLang="zh-CN" sz="2000" b="1" dirty="0">
                <a:solidFill>
                  <a:srgbClr val="800000"/>
                </a:solidFill>
                <a:latin typeface="隶书" pitchFamily="49" charset="-122"/>
                <a:ea typeface="隶书" pitchFamily="49" charset="-122"/>
              </a:rPr>
              <a:t>  </a:t>
            </a:r>
            <a:r>
              <a:rPr kumimoji="1" lang="en-US" altLang="zh-CN" sz="2000" b="1" dirty="0">
                <a:solidFill>
                  <a:srgbClr val="800000"/>
                </a:solidFill>
                <a:latin typeface="隶书" pitchFamily="49" charset="-122"/>
                <a:ea typeface="隶书" pitchFamily="49" charset="-122"/>
              </a:rPr>
              <a:t>0xFF00</a:t>
            </a:r>
            <a:endParaRPr kumimoji="1" lang="zh-CN" altLang="zh-CN" sz="2000" b="1" dirty="0">
              <a:solidFill>
                <a:srgbClr val="800000"/>
              </a:solidFill>
              <a:latin typeface="隶书" pitchFamily="49" charset="-122"/>
              <a:ea typeface="隶书" pitchFamily="49" charset="-122"/>
            </a:endParaRPr>
          </a:p>
          <a:p>
            <a:pPr algn="l" eaLnBrk="0" hangingPunct="0"/>
            <a:r>
              <a:rPr kumimoji="1" lang="zh-CN" altLang="zh-CN" sz="2000" b="1" dirty="0">
                <a:solidFill>
                  <a:srgbClr val="800000"/>
                </a:solidFill>
                <a:latin typeface="隶书" pitchFamily="49" charset="-122"/>
                <a:ea typeface="隶书" pitchFamily="49" charset="-122"/>
              </a:rPr>
              <a:t>  </a:t>
            </a:r>
            <a:r>
              <a:rPr kumimoji="1" lang="en-US" altLang="zh-CN" sz="2000" b="1" dirty="0">
                <a:solidFill>
                  <a:srgbClr val="800000"/>
                </a:solidFill>
                <a:latin typeface="隶书" pitchFamily="49" charset="-122"/>
                <a:ea typeface="隶书" pitchFamily="49" charset="-122"/>
              </a:rPr>
              <a:t>0xFF04</a:t>
            </a:r>
            <a:endParaRPr kumimoji="1" lang="zh-CN" altLang="zh-CN" sz="2000" b="1" dirty="0">
              <a:solidFill>
                <a:srgbClr val="800000"/>
              </a:solidFill>
              <a:latin typeface="隶书" pitchFamily="49" charset="-122"/>
              <a:ea typeface="隶书" pitchFamily="49" charset="-122"/>
            </a:endParaRPr>
          </a:p>
          <a:p>
            <a:pPr algn="l" eaLnBrk="0" hangingPunct="0"/>
            <a:r>
              <a:rPr kumimoji="1" lang="zh-CN" altLang="zh-CN" sz="2000" b="1" dirty="0">
                <a:solidFill>
                  <a:srgbClr val="800000"/>
                </a:solidFill>
                <a:latin typeface="隶书" pitchFamily="49" charset="-122"/>
                <a:ea typeface="隶书" pitchFamily="49" charset="-122"/>
              </a:rPr>
              <a:t>  </a:t>
            </a:r>
            <a:r>
              <a:rPr kumimoji="1" lang="en-US" altLang="zh-CN" sz="2000" b="1" dirty="0">
                <a:solidFill>
                  <a:srgbClr val="800000"/>
                </a:solidFill>
                <a:latin typeface="隶书" pitchFamily="49" charset="-122"/>
                <a:ea typeface="隶书" pitchFamily="49" charset="-122"/>
              </a:rPr>
              <a:t>0xFF08</a:t>
            </a:r>
            <a:endParaRPr kumimoji="1" lang="zh-CN" altLang="zh-CN" sz="2000" b="1" dirty="0">
              <a:solidFill>
                <a:srgbClr val="800000"/>
              </a:solidFill>
              <a:latin typeface="隶书" pitchFamily="49" charset="-122"/>
              <a:ea typeface="隶书" pitchFamily="49" charset="-122"/>
            </a:endParaRPr>
          </a:p>
          <a:p>
            <a:pPr algn="l" eaLnBrk="0" hangingPunct="0"/>
            <a:endParaRPr kumimoji="1" lang="zh-CN" altLang="zh-CN" sz="2000" b="1" dirty="0">
              <a:solidFill>
                <a:srgbClr val="800000"/>
              </a:solidFill>
              <a:latin typeface="隶书" pitchFamily="49" charset="-122"/>
              <a:ea typeface="隶书" pitchFamily="49" charset="-122"/>
            </a:endParaRPr>
          </a:p>
          <a:p>
            <a:pPr algn="l" eaLnBrk="0" hangingPunct="0"/>
            <a:endParaRPr kumimoji="1" lang="zh-CN" altLang="zh-CN" sz="2000" b="1" dirty="0">
              <a:solidFill>
                <a:srgbClr val="800000"/>
              </a:solidFill>
              <a:latin typeface="隶书" pitchFamily="49" charset="-122"/>
              <a:ea typeface="隶书" pitchFamily="49" charset="-122"/>
            </a:endParaRPr>
          </a:p>
          <a:p>
            <a:pPr algn="l" eaLnBrk="0" hangingPunct="0"/>
            <a:endParaRPr kumimoji="1" lang="zh-CN" altLang="zh-CN" sz="2000" b="1" dirty="0">
              <a:solidFill>
                <a:srgbClr val="800000"/>
              </a:solidFill>
              <a:latin typeface="隶书" pitchFamily="49" charset="-122"/>
              <a:ea typeface="隶书" pitchFamily="49" charset="-122"/>
            </a:endParaRPr>
          </a:p>
          <a:p>
            <a:pPr algn="l" eaLnBrk="0" hangingPunct="0"/>
            <a:endParaRPr kumimoji="1" lang="zh-CN" altLang="zh-CN" sz="2000" b="1" dirty="0">
              <a:solidFill>
                <a:srgbClr val="800000"/>
              </a:solidFill>
              <a:latin typeface="隶书" pitchFamily="49" charset="-122"/>
              <a:ea typeface="隶书" pitchFamily="49" charset="-122"/>
            </a:endParaRPr>
          </a:p>
          <a:p>
            <a:pPr algn="l" eaLnBrk="0" hangingPunct="0"/>
            <a:endParaRPr kumimoji="1" lang="zh-CN" altLang="zh-CN" sz="2000" b="1" dirty="0">
              <a:solidFill>
                <a:srgbClr val="800000"/>
              </a:solidFill>
              <a:latin typeface="隶书" pitchFamily="49" charset="-122"/>
              <a:ea typeface="隶书" pitchFamily="49" charset="-122"/>
            </a:endParaRPr>
          </a:p>
          <a:p>
            <a:pPr algn="l" eaLnBrk="0" hangingPunct="0"/>
            <a:endParaRPr kumimoji="1" lang="zh-CN" altLang="zh-CN" sz="2000" b="1" dirty="0">
              <a:solidFill>
                <a:srgbClr val="800000"/>
              </a:solidFill>
              <a:latin typeface="隶书" pitchFamily="49" charset="-122"/>
              <a:ea typeface="隶书" pitchFamily="49" charset="-122"/>
            </a:endParaRPr>
          </a:p>
          <a:p>
            <a:pPr algn="l" eaLnBrk="0" hangingPunct="0">
              <a:lnSpc>
                <a:spcPct val="90000"/>
              </a:lnSpc>
            </a:pPr>
            <a:r>
              <a:rPr kumimoji="1" lang="zh-CN" altLang="zh-CN" sz="2000" b="1" dirty="0">
                <a:solidFill>
                  <a:srgbClr val="800000"/>
                </a:solidFill>
                <a:latin typeface="隶书" pitchFamily="49" charset="-122"/>
                <a:ea typeface="隶书" pitchFamily="49" charset="-122"/>
              </a:rPr>
              <a:t>  </a:t>
            </a:r>
            <a:r>
              <a:rPr kumimoji="1" lang="en-US" altLang="zh-CN" sz="2000" b="1" dirty="0">
                <a:solidFill>
                  <a:srgbClr val="800000"/>
                </a:solidFill>
                <a:latin typeface="隶书" pitchFamily="49" charset="-122"/>
                <a:ea typeface="隶书" pitchFamily="49" charset="-122"/>
              </a:rPr>
              <a:t>0xFF74</a:t>
            </a:r>
            <a:endParaRPr kumimoji="1" lang="zh-CN" altLang="zh-CN" sz="2000" b="1" dirty="0">
              <a:solidFill>
                <a:srgbClr val="800000"/>
              </a:solidFill>
              <a:latin typeface="隶书" pitchFamily="49" charset="-122"/>
              <a:ea typeface="隶书" pitchFamily="49" charset="-122"/>
            </a:endParaRPr>
          </a:p>
        </p:txBody>
      </p:sp>
      <p:sp>
        <p:nvSpPr>
          <p:cNvPr id="19" name="Line 15"/>
          <p:cNvSpPr>
            <a:spLocks noChangeShapeType="1"/>
          </p:cNvSpPr>
          <p:nvPr/>
        </p:nvSpPr>
        <p:spPr bwMode="auto">
          <a:xfrm>
            <a:off x="5986446" y="1928802"/>
            <a:ext cx="0" cy="3457575"/>
          </a:xfrm>
          <a:prstGeom prst="line">
            <a:avLst/>
          </a:prstGeom>
          <a:noFill/>
          <a:ln w="9525">
            <a:solidFill>
              <a:schemeClr val="accent2"/>
            </a:solidFill>
            <a:round/>
          </a:ln>
          <a:effectLst/>
        </p:spPr>
        <p:txBody>
          <a:bodyPr/>
          <a:lstStyle/>
          <a:p>
            <a:endParaRPr lang="zh-CN" altLang="en-US"/>
          </a:p>
        </p:txBody>
      </p:sp>
      <p:sp>
        <p:nvSpPr>
          <p:cNvPr id="20" name="Line 16"/>
          <p:cNvSpPr>
            <a:spLocks noChangeShapeType="1"/>
          </p:cNvSpPr>
          <p:nvPr/>
        </p:nvSpPr>
        <p:spPr bwMode="auto">
          <a:xfrm>
            <a:off x="4329096" y="1928802"/>
            <a:ext cx="0" cy="3457575"/>
          </a:xfrm>
          <a:prstGeom prst="line">
            <a:avLst/>
          </a:prstGeom>
          <a:noFill/>
          <a:ln w="9525">
            <a:solidFill>
              <a:schemeClr val="accent2"/>
            </a:solidFill>
            <a:round/>
          </a:ln>
          <a:effectLst/>
        </p:spPr>
        <p:txBody>
          <a:bodyPr/>
          <a:lstStyle/>
          <a:p>
            <a:endParaRPr lang="zh-CN" altLang="en-US"/>
          </a:p>
        </p:txBody>
      </p:sp>
      <p:sp>
        <p:nvSpPr>
          <p:cNvPr id="21" name="Text Box 17"/>
          <p:cNvSpPr txBox="1">
            <a:spLocks noChangeArrowheads="1"/>
          </p:cNvSpPr>
          <p:nvPr/>
        </p:nvSpPr>
        <p:spPr bwMode="auto">
          <a:xfrm>
            <a:off x="4476733" y="1954202"/>
            <a:ext cx="1084263" cy="3238500"/>
          </a:xfrm>
          <a:prstGeom prst="rect">
            <a:avLst/>
          </a:prstGeom>
          <a:noFill/>
          <a:ln w="12700" cap="rnd">
            <a:noFill/>
            <a:miter lim="800000"/>
          </a:ln>
          <a:effectLst/>
        </p:spPr>
        <p:txBody>
          <a:bodyPr lIns="18000" rIns="18000" anchor="ctr" anchorCtr="1">
            <a:spAutoFit/>
          </a:bodyPr>
          <a:lstStyle/>
          <a:p>
            <a:pPr algn="l" eaLnBrk="0" hangingPunct="0">
              <a:lnSpc>
                <a:spcPct val="30000"/>
              </a:lnSpc>
              <a:spcBef>
                <a:spcPct val="50000"/>
              </a:spcBef>
            </a:pPr>
            <a:endParaRPr kumimoji="1" lang="zh-CN" altLang="zh-CN" sz="2800" b="1">
              <a:solidFill>
                <a:schemeClr val="accent2"/>
              </a:solidFill>
              <a:latin typeface="隶书" pitchFamily="49" charset="-122"/>
              <a:ea typeface="隶书" pitchFamily="49" charset="-122"/>
            </a:endParaRPr>
          </a:p>
          <a:p>
            <a:pPr algn="l" eaLnBrk="0" hangingPunct="0"/>
            <a:r>
              <a:rPr kumimoji="1" lang="zh-CN" altLang="zh-CN" sz="2000" b="1">
                <a:solidFill>
                  <a:schemeClr val="accent2"/>
                </a:solidFill>
                <a:latin typeface="隶书" pitchFamily="49" charset="-122"/>
                <a:ea typeface="隶书" pitchFamily="49" charset="-122"/>
              </a:rPr>
              <a:t>  </a:t>
            </a:r>
            <a:r>
              <a:rPr kumimoji="1" lang="en-US" altLang="zh-CN" sz="2000" b="1">
                <a:solidFill>
                  <a:srgbClr val="990099"/>
                </a:solidFill>
                <a:latin typeface="隶书" pitchFamily="49" charset="-122"/>
                <a:ea typeface="隶书" pitchFamily="49" charset="-122"/>
              </a:rPr>
              <a:t>85</a:t>
            </a:r>
            <a:endParaRPr kumimoji="1" lang="zh-CN" altLang="zh-CN" sz="2000" b="1">
              <a:solidFill>
                <a:srgbClr val="990099"/>
              </a:solidFill>
              <a:latin typeface="隶书" pitchFamily="49" charset="-122"/>
              <a:ea typeface="隶书" pitchFamily="49" charset="-122"/>
            </a:endParaRPr>
          </a:p>
          <a:p>
            <a:pPr algn="l" eaLnBrk="0" hangingPunct="0"/>
            <a:r>
              <a:rPr kumimoji="1" lang="zh-CN" altLang="zh-CN" sz="2000" b="1">
                <a:solidFill>
                  <a:srgbClr val="990099"/>
                </a:solidFill>
                <a:latin typeface="隶书" pitchFamily="49" charset="-122"/>
                <a:ea typeface="隶书" pitchFamily="49" charset="-122"/>
              </a:rPr>
              <a:t>  </a:t>
            </a:r>
            <a:r>
              <a:rPr kumimoji="1" lang="en-US" altLang="zh-CN" sz="2000" b="1">
                <a:solidFill>
                  <a:srgbClr val="990099"/>
                </a:solidFill>
                <a:latin typeface="隶书" pitchFamily="49" charset="-122"/>
                <a:ea typeface="隶书" pitchFamily="49" charset="-122"/>
              </a:rPr>
              <a:t>77</a:t>
            </a:r>
            <a:endParaRPr kumimoji="1" lang="zh-CN" altLang="zh-CN" sz="2000" b="1">
              <a:solidFill>
                <a:srgbClr val="990099"/>
              </a:solidFill>
              <a:latin typeface="隶书" pitchFamily="49" charset="-122"/>
              <a:ea typeface="隶书" pitchFamily="49" charset="-122"/>
            </a:endParaRPr>
          </a:p>
          <a:p>
            <a:pPr algn="l" eaLnBrk="0" hangingPunct="0"/>
            <a:r>
              <a:rPr kumimoji="1" lang="zh-CN" altLang="zh-CN" sz="2000" b="1">
                <a:solidFill>
                  <a:srgbClr val="990099"/>
                </a:solidFill>
                <a:latin typeface="隶书" pitchFamily="49" charset="-122"/>
                <a:ea typeface="隶书" pitchFamily="49" charset="-122"/>
              </a:rPr>
              <a:t>  </a:t>
            </a:r>
            <a:r>
              <a:rPr kumimoji="1" lang="en-US" altLang="zh-CN" sz="2000" b="1">
                <a:solidFill>
                  <a:srgbClr val="990099"/>
                </a:solidFill>
                <a:latin typeface="隶书" pitchFamily="49" charset="-122"/>
                <a:ea typeface="隶书" pitchFamily="49" charset="-122"/>
              </a:rPr>
              <a:t>68</a:t>
            </a:r>
            <a:endParaRPr kumimoji="1" lang="zh-CN" altLang="zh-CN" sz="2000" b="1">
              <a:solidFill>
                <a:srgbClr val="990099"/>
              </a:solidFill>
              <a:latin typeface="隶书" pitchFamily="49" charset="-122"/>
              <a:ea typeface="隶书" pitchFamily="49" charset="-122"/>
            </a:endParaRPr>
          </a:p>
          <a:p>
            <a:pPr algn="l" eaLnBrk="0" hangingPunct="0"/>
            <a:endParaRPr kumimoji="1" lang="zh-CN" altLang="zh-CN" sz="2000" b="1">
              <a:solidFill>
                <a:srgbClr val="990099"/>
              </a:solidFill>
              <a:latin typeface="隶书" pitchFamily="49" charset="-122"/>
              <a:ea typeface="隶书" pitchFamily="49" charset="-122"/>
            </a:endParaRPr>
          </a:p>
          <a:p>
            <a:pPr algn="l" eaLnBrk="0" hangingPunct="0"/>
            <a:endParaRPr kumimoji="1" lang="zh-CN" altLang="zh-CN" sz="2000" b="1">
              <a:solidFill>
                <a:srgbClr val="990099"/>
              </a:solidFill>
              <a:latin typeface="隶书" pitchFamily="49" charset="-122"/>
              <a:ea typeface="隶书" pitchFamily="49" charset="-122"/>
            </a:endParaRPr>
          </a:p>
          <a:p>
            <a:pPr algn="l" eaLnBrk="0" hangingPunct="0"/>
            <a:endParaRPr kumimoji="1" lang="zh-CN" altLang="zh-CN" sz="2000" b="1">
              <a:solidFill>
                <a:srgbClr val="990099"/>
              </a:solidFill>
              <a:latin typeface="隶书" pitchFamily="49" charset="-122"/>
              <a:ea typeface="隶书" pitchFamily="49" charset="-122"/>
            </a:endParaRPr>
          </a:p>
          <a:p>
            <a:pPr algn="l" eaLnBrk="0" hangingPunct="0"/>
            <a:endParaRPr kumimoji="1" lang="zh-CN" altLang="zh-CN" sz="2000" b="1">
              <a:solidFill>
                <a:srgbClr val="990099"/>
              </a:solidFill>
              <a:latin typeface="隶书" pitchFamily="49" charset="-122"/>
              <a:ea typeface="隶书" pitchFamily="49" charset="-122"/>
            </a:endParaRPr>
          </a:p>
          <a:p>
            <a:pPr algn="l" eaLnBrk="0" hangingPunct="0"/>
            <a:endParaRPr kumimoji="1" lang="zh-CN" altLang="zh-CN" sz="2000" b="1">
              <a:solidFill>
                <a:srgbClr val="990099"/>
              </a:solidFill>
              <a:latin typeface="隶书" pitchFamily="49" charset="-122"/>
              <a:ea typeface="隶书" pitchFamily="49" charset="-122"/>
            </a:endParaRPr>
          </a:p>
          <a:p>
            <a:pPr algn="l" eaLnBrk="0" hangingPunct="0"/>
            <a:endParaRPr kumimoji="1" lang="zh-CN" altLang="zh-CN" sz="2000" b="1">
              <a:solidFill>
                <a:srgbClr val="990099"/>
              </a:solidFill>
              <a:latin typeface="隶书" pitchFamily="49" charset="-122"/>
              <a:ea typeface="隶书" pitchFamily="49" charset="-122"/>
            </a:endParaRPr>
          </a:p>
          <a:p>
            <a:pPr algn="l" eaLnBrk="0" hangingPunct="0">
              <a:lnSpc>
                <a:spcPct val="90000"/>
              </a:lnSpc>
            </a:pPr>
            <a:r>
              <a:rPr kumimoji="1" lang="zh-CN" altLang="zh-CN" sz="2000" b="1">
                <a:solidFill>
                  <a:srgbClr val="990099"/>
                </a:solidFill>
                <a:latin typeface="隶书" pitchFamily="49" charset="-122"/>
                <a:ea typeface="隶书" pitchFamily="49" charset="-122"/>
              </a:rPr>
              <a:t> </a:t>
            </a:r>
            <a:r>
              <a:rPr kumimoji="1" lang="en-US" altLang="zh-CN" sz="2000" b="1">
                <a:solidFill>
                  <a:srgbClr val="990099"/>
                </a:solidFill>
                <a:latin typeface="隶书" pitchFamily="49" charset="-122"/>
                <a:ea typeface="隶书" pitchFamily="49" charset="-122"/>
              </a:rPr>
              <a:t> 82</a:t>
            </a:r>
            <a:endParaRPr kumimoji="1" lang="zh-CN" altLang="zh-CN" sz="2000" b="1">
              <a:solidFill>
                <a:srgbClr val="990099"/>
              </a:solidFill>
              <a:latin typeface="隶书" pitchFamily="49" charset="-122"/>
              <a:ea typeface="隶书"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zh-CN" altLang="en-US">
                <a:solidFill>
                  <a:schemeClr val="tx1"/>
                </a:solidFill>
              </a:rPr>
              <a:t>参数传递</a:t>
            </a:r>
            <a:endParaRPr lang="zh-CN" altLang="en-US">
              <a:solidFill>
                <a:schemeClr val="tx1"/>
              </a:solidFill>
            </a:endParaRPr>
          </a:p>
        </p:txBody>
      </p:sp>
      <p:sp>
        <p:nvSpPr>
          <p:cNvPr id="153603" name="Rectangle 3"/>
          <p:cNvSpPr>
            <a:spLocks noGrp="1" noChangeArrowheads="1"/>
          </p:cNvSpPr>
          <p:nvPr>
            <p:ph type="body" idx="1"/>
          </p:nvPr>
        </p:nvSpPr>
        <p:spPr/>
        <p:txBody>
          <a:bodyPr/>
          <a:lstStyle/>
          <a:p>
            <a:r>
              <a:rPr lang="zh-CN" altLang="en-US" dirty="0"/>
              <a:t>值传递</a:t>
            </a:r>
            <a:endParaRPr lang="zh-CN" altLang="en-US" dirty="0"/>
          </a:p>
          <a:p>
            <a:r>
              <a:rPr lang="zh-CN" altLang="en-US" dirty="0"/>
              <a:t>指针</a:t>
            </a:r>
            <a:r>
              <a:rPr lang="en-US" altLang="zh-CN" dirty="0"/>
              <a:t>/</a:t>
            </a:r>
            <a:r>
              <a:rPr lang="zh-CN" altLang="en-US" dirty="0"/>
              <a:t>地址传递</a:t>
            </a:r>
            <a:endParaRPr lang="zh-CN" altLang="en-US" dirty="0"/>
          </a:p>
          <a:p>
            <a:r>
              <a:rPr lang="zh-CN" altLang="en-US" dirty="0"/>
              <a:t>引用传递</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685800" y="213995"/>
            <a:ext cx="7772400" cy="1028700"/>
          </a:xfrm>
        </p:spPr>
        <p:txBody>
          <a:bodyPr/>
          <a:lstStyle/>
          <a:p>
            <a:r>
              <a:rPr lang="zh-CN" altLang="en-US" dirty="0">
                <a:solidFill>
                  <a:schemeClr val="tx1"/>
                </a:solidFill>
              </a:rPr>
              <a:t>值传递</a:t>
            </a:r>
            <a:endParaRPr lang="zh-CN" altLang="en-US" dirty="0">
              <a:solidFill>
                <a:schemeClr val="tx1"/>
              </a:solidFill>
            </a:endParaRPr>
          </a:p>
        </p:txBody>
      </p:sp>
      <p:pic>
        <p:nvPicPr>
          <p:cNvPr id="482306" name="Picture 2"/>
          <p:cNvPicPr>
            <a:picLocks noChangeAspect="1" noChangeArrowheads="1"/>
          </p:cNvPicPr>
          <p:nvPr/>
        </p:nvPicPr>
        <p:blipFill>
          <a:blip r:embed="rId1"/>
          <a:srcRect/>
          <a:stretch>
            <a:fillRect/>
          </a:stretch>
        </p:blipFill>
        <p:spPr bwMode="auto">
          <a:xfrm>
            <a:off x="214282" y="1410957"/>
            <a:ext cx="8520318" cy="3571900"/>
          </a:xfrm>
          <a:prstGeom prst="rect">
            <a:avLst/>
          </a:prstGeom>
          <a:noFill/>
          <a:ln w="9525">
            <a:noFill/>
            <a:miter lim="800000"/>
            <a:headEnd/>
            <a:tailEnd/>
          </a:ln>
          <a:effectLst/>
        </p:spPr>
      </p:pic>
      <p:sp>
        <p:nvSpPr>
          <p:cNvPr id="6" name="TextBox 5"/>
          <p:cNvSpPr txBox="1"/>
          <p:nvPr/>
        </p:nvSpPr>
        <p:spPr>
          <a:xfrm>
            <a:off x="213995" y="5230495"/>
            <a:ext cx="8822055" cy="11988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 函数在调用时是隐含地把参数</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a,b</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的值分别</a:t>
            </a:r>
            <a:r>
              <a:rPr kumimoji="0" lang="zh-CN" altLang="en-US"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Perpetua"/>
                <a:ea typeface="宋体" pitchFamily="2" charset="-122"/>
                <a:cs typeface="+mn-cs"/>
              </a:rPr>
              <a:t>赋值</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给了</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x,y</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。之后在函数体内一直是</a:t>
            </a:r>
            <a:r>
              <a:rPr kumimoji="0" lang="zh-CN" altLang="en-US"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Perpetua"/>
                <a:ea typeface="宋体" pitchFamily="2" charset="-122"/>
                <a:cs typeface="+mn-cs"/>
              </a:rPr>
              <a:t>对形参</a:t>
            </a:r>
            <a:r>
              <a:rPr kumimoji="0" lang="en-US" altLang="zh-CN" sz="2400" b="0" i="0" u="none" strike="noStrike" kern="1200" cap="none" spc="0" normalizeH="0" baseline="0" noProof="0" dirty="0" err="1">
                <a:solidFill>
                  <a:schemeClr val="accent1"/>
                </a:solidFill>
                <a:effectLst>
                  <a:outerShdw blurRad="38100" dist="25400" dir="5400000" algn="ctr" rotWithShape="0">
                    <a:srgbClr val="6E747A">
                      <a:alpha val="43000"/>
                    </a:srgbClr>
                  </a:outerShdw>
                </a:effectLst>
                <a:uLnTx/>
                <a:uFillTx/>
                <a:latin typeface="Perpetua"/>
                <a:ea typeface="宋体" pitchFamily="2" charset="-122"/>
                <a:cs typeface="+mn-cs"/>
              </a:rPr>
              <a:t>x,y</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进行操作。并没有对</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a,b</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进行任何操作。</a:t>
            </a:r>
            <a:endPar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sym typeface="+mn-ea"/>
              </a:rPr>
              <a:t>1.1 </a:t>
            </a:r>
            <a:r>
              <a:rPr lang="zh-CN" altLang="en-US" dirty="0">
                <a:solidFill>
                  <a:schemeClr val="tx1"/>
                </a:solidFill>
                <a:sym typeface="+mn-ea"/>
              </a:rPr>
              <a:t>引言</a:t>
            </a:r>
            <a:endParaRPr lang="zh-CN" altLang="en-US" dirty="0">
              <a:solidFill>
                <a:schemeClr val="tx1"/>
              </a:solidFill>
            </a:endParaRPr>
          </a:p>
        </p:txBody>
      </p:sp>
      <p:sp>
        <p:nvSpPr>
          <p:cNvPr id="3" name="内容占位符 2"/>
          <p:cNvSpPr>
            <a:spLocks noGrp="1"/>
          </p:cNvSpPr>
          <p:nvPr>
            <p:ph sz="quarter" idx="1"/>
          </p:nvPr>
        </p:nvSpPr>
        <p:spPr>
          <a:xfrm>
            <a:off x="768985" y="1417638"/>
            <a:ext cx="7772400" cy="5053034"/>
          </a:xfrm>
        </p:spPr>
        <p:txBody>
          <a:bodyPr>
            <a:normAutofit/>
          </a:bodyPr>
          <a:lstStyle/>
          <a:p>
            <a:pPr>
              <a:lnSpc>
                <a:spcPct val="150000"/>
              </a:lnSpc>
            </a:pPr>
            <a:r>
              <a:rPr lang="zh-CN" altLang="en-US" sz="2000" dirty="0"/>
              <a:t>简单说来，数据结构是一门研究程序设计问题中计算机的</a:t>
            </a:r>
            <a:r>
              <a:rPr lang="zh-CN" altLang="en-US" sz="2000" dirty="0">
                <a:solidFill>
                  <a:srgbClr val="FF0000"/>
                </a:solidFill>
              </a:rPr>
              <a:t>操作对象</a:t>
            </a:r>
            <a:r>
              <a:rPr lang="zh-CN" altLang="en-US" sz="2000" dirty="0">
                <a:solidFill>
                  <a:schemeClr val="tx1"/>
                </a:solidFill>
              </a:rPr>
              <a:t>以及它们之间的</a:t>
            </a:r>
            <a:r>
              <a:rPr lang="zh-CN" altLang="en-US" sz="2000" dirty="0">
                <a:solidFill>
                  <a:srgbClr val="FF0000"/>
                </a:solidFill>
              </a:rPr>
              <a:t>关系</a:t>
            </a:r>
            <a:r>
              <a:rPr lang="zh-CN" altLang="en-US" sz="2000" dirty="0">
                <a:solidFill>
                  <a:schemeClr val="tx1"/>
                </a:solidFill>
              </a:rPr>
              <a:t>和</a:t>
            </a:r>
            <a:r>
              <a:rPr lang="zh-CN" altLang="en-US" sz="2000" dirty="0">
                <a:solidFill>
                  <a:srgbClr val="FF0000"/>
                </a:solidFill>
              </a:rPr>
              <a:t>操作</a:t>
            </a:r>
            <a:r>
              <a:rPr lang="zh-CN" altLang="en-US" sz="2000" dirty="0"/>
              <a:t>等的学科。</a:t>
            </a:r>
            <a:endParaRPr lang="en-US" altLang="zh-CN" sz="2000" dirty="0"/>
          </a:p>
          <a:p>
            <a:pPr>
              <a:lnSpc>
                <a:spcPct val="150000"/>
              </a:lnSpc>
            </a:pPr>
            <a:r>
              <a:rPr lang="zh-CN" altLang="en-US" sz="2000" dirty="0">
                <a:sym typeface="+mn-ea"/>
              </a:rPr>
              <a:t>同样的数据对象，用</a:t>
            </a:r>
            <a:r>
              <a:rPr lang="zh-CN" altLang="en-US" sz="2000" dirty="0">
                <a:solidFill>
                  <a:srgbClr val="FF0000"/>
                </a:solidFill>
                <a:sym typeface="+mn-ea"/>
              </a:rPr>
              <a:t>不同的数据结构</a:t>
            </a:r>
            <a:r>
              <a:rPr lang="zh-CN" altLang="en-US" sz="2000" dirty="0">
                <a:sym typeface="+mn-ea"/>
              </a:rPr>
              <a:t>来表示，运算效率可能有明显的</a:t>
            </a:r>
            <a:r>
              <a:rPr lang="zh-CN" altLang="en-US" sz="2000" dirty="0">
                <a:solidFill>
                  <a:srgbClr val="FF0000"/>
                </a:solidFill>
                <a:sym typeface="+mn-ea"/>
              </a:rPr>
              <a:t>差异</a:t>
            </a:r>
            <a:r>
              <a:rPr lang="zh-CN" altLang="en-US" sz="2000" dirty="0">
                <a:sym typeface="+mn-ea"/>
              </a:rPr>
              <a:t>。</a:t>
            </a:r>
            <a:r>
              <a:rPr lang="zh-CN" altLang="en-US" sz="2000" dirty="0">
                <a:solidFill>
                  <a:schemeClr val="tx1"/>
                </a:solidFill>
                <a:sym typeface="+mn-ea"/>
              </a:rPr>
              <a:t>程序设计的实质</a:t>
            </a:r>
            <a:r>
              <a:rPr lang="zh-CN" altLang="en-US" sz="2000" dirty="0">
                <a:sym typeface="+mn-ea"/>
              </a:rPr>
              <a:t>是对实际问题</a:t>
            </a:r>
            <a:r>
              <a:rPr lang="zh-CN" altLang="en-US" sz="2000" dirty="0">
                <a:solidFill>
                  <a:schemeClr val="tx1"/>
                </a:solidFill>
                <a:sym typeface="+mn-ea"/>
              </a:rPr>
              <a:t>选择一个</a:t>
            </a:r>
            <a:r>
              <a:rPr lang="zh-CN" altLang="en-US" sz="2000" dirty="0">
                <a:solidFill>
                  <a:srgbClr val="FF0000"/>
                </a:solidFill>
                <a:sym typeface="+mn-ea"/>
              </a:rPr>
              <a:t>好的数据结构</a:t>
            </a:r>
            <a:r>
              <a:rPr lang="zh-CN" altLang="en-US" sz="2000" dirty="0">
                <a:sym typeface="+mn-ea"/>
              </a:rPr>
              <a:t>，加之设计一个</a:t>
            </a:r>
            <a:r>
              <a:rPr lang="zh-CN" altLang="en-US" sz="2000" dirty="0">
                <a:solidFill>
                  <a:srgbClr val="FF0000"/>
                </a:solidFill>
                <a:sym typeface="+mn-ea"/>
              </a:rPr>
              <a:t>好的算法</a:t>
            </a:r>
            <a:r>
              <a:rPr lang="zh-CN" altLang="en-US" sz="2000" dirty="0">
                <a:sym typeface="+mn-ea"/>
              </a:rPr>
              <a:t>。</a:t>
            </a: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zh-CN" altLang="en-US" sz="2400" dirty="0"/>
          </a:p>
          <a:p>
            <a:pPr>
              <a:lnSpc>
                <a:spcPct val="150000"/>
              </a:lnSpc>
            </a:pPr>
            <a:endParaRPr lang="en-US" altLang="zh-CN" dirty="0"/>
          </a:p>
          <a:p>
            <a:pPr>
              <a:lnSpc>
                <a:spcPct val="150000"/>
              </a:lnSpc>
            </a:pPr>
            <a:endParaRPr lang="en-US" altLang="zh-CN" dirty="0"/>
          </a:p>
        </p:txBody>
      </p:sp>
      <p:sp>
        <p:nvSpPr>
          <p:cNvPr id="1026" name="AutoShape 2" descr="“algorithm data structures &amp; programs by niklaus wirth”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9" name="组合 8"/>
          <p:cNvGrpSpPr/>
          <p:nvPr/>
        </p:nvGrpSpPr>
        <p:grpSpPr>
          <a:xfrm>
            <a:off x="676275" y="3521075"/>
            <a:ext cx="7658100" cy="2589530"/>
            <a:chOff x="904" y="6346"/>
            <a:chExt cx="12060" cy="4078"/>
          </a:xfrm>
        </p:grpSpPr>
        <p:pic>
          <p:nvPicPr>
            <p:cNvPr id="6" name="图片 5"/>
            <p:cNvPicPr>
              <a:picLocks noChangeAspect="1"/>
            </p:cNvPicPr>
            <p:nvPr/>
          </p:nvPicPr>
          <p:blipFill>
            <a:blip r:embed="rId1"/>
            <a:stretch>
              <a:fillRect/>
            </a:stretch>
          </p:blipFill>
          <p:spPr>
            <a:xfrm>
              <a:off x="7206" y="6346"/>
              <a:ext cx="5759" cy="4079"/>
            </a:xfrm>
            <a:prstGeom prst="rect">
              <a:avLst/>
            </a:prstGeom>
          </p:spPr>
        </p:pic>
        <p:pic>
          <p:nvPicPr>
            <p:cNvPr id="8" name="图片 7"/>
            <p:cNvPicPr>
              <a:picLocks noChangeAspect="1"/>
            </p:cNvPicPr>
            <p:nvPr/>
          </p:nvPicPr>
          <p:blipFill>
            <a:blip r:embed="rId2"/>
            <a:stretch>
              <a:fillRect/>
            </a:stretch>
          </p:blipFill>
          <p:spPr>
            <a:xfrm>
              <a:off x="904" y="7280"/>
              <a:ext cx="6069" cy="299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544195" y="240348"/>
            <a:ext cx="7772400" cy="1143000"/>
          </a:xfrm>
        </p:spPr>
        <p:txBody>
          <a:bodyPr/>
          <a:lstStyle/>
          <a:p>
            <a:r>
              <a:rPr lang="zh-CN" altLang="en-US" dirty="0">
                <a:solidFill>
                  <a:schemeClr val="tx1"/>
                </a:solidFill>
              </a:rPr>
              <a:t>指针</a:t>
            </a:r>
            <a:r>
              <a:rPr lang="en-US" altLang="zh-CN" dirty="0">
                <a:solidFill>
                  <a:schemeClr val="tx1"/>
                </a:solidFill>
              </a:rPr>
              <a:t>/</a:t>
            </a:r>
            <a:r>
              <a:rPr lang="zh-CN" altLang="en-US" dirty="0">
                <a:solidFill>
                  <a:schemeClr val="tx1"/>
                </a:solidFill>
              </a:rPr>
              <a:t>地址传递</a:t>
            </a:r>
            <a:endParaRPr lang="zh-CN" altLang="en-US" dirty="0">
              <a:solidFill>
                <a:schemeClr val="tx1"/>
              </a:solidFill>
            </a:endParaRPr>
          </a:p>
        </p:txBody>
      </p:sp>
      <p:pic>
        <p:nvPicPr>
          <p:cNvPr id="483330" name="Picture 2"/>
          <p:cNvPicPr>
            <a:picLocks noChangeAspect="1" noChangeArrowheads="1"/>
          </p:cNvPicPr>
          <p:nvPr/>
        </p:nvPicPr>
        <p:blipFill>
          <a:blip r:embed="rId1"/>
          <a:srcRect/>
          <a:stretch>
            <a:fillRect/>
          </a:stretch>
        </p:blipFill>
        <p:spPr bwMode="auto">
          <a:xfrm>
            <a:off x="521970" y="1383665"/>
            <a:ext cx="8385175" cy="3630930"/>
          </a:xfrm>
          <a:prstGeom prst="rect">
            <a:avLst/>
          </a:prstGeom>
          <a:noFill/>
          <a:ln w="9525">
            <a:noFill/>
            <a:miter lim="800000"/>
            <a:headEnd/>
            <a:tailEnd/>
          </a:ln>
          <a:effectLst/>
        </p:spPr>
      </p:pic>
      <p:sp>
        <p:nvSpPr>
          <p:cNvPr id="6" name="TextBox 5"/>
          <p:cNvSpPr txBox="1"/>
          <p:nvPr/>
        </p:nvSpPr>
        <p:spPr>
          <a:xfrm>
            <a:off x="285720" y="5000636"/>
            <a:ext cx="8858280" cy="175432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函数在调用时是隐含地把参数</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a,b</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的</a:t>
            </a:r>
            <a:r>
              <a:rPr kumimoji="0" lang="zh-CN" altLang="en-US" sz="2400" b="0" i="0" u="none" strike="noStrike" kern="1200" cap="none" spc="0" normalizeH="0" baseline="0" noProof="0" dirty="0">
                <a:ln>
                  <a:noFill/>
                </a:ln>
                <a:solidFill>
                  <a:srgbClr val="FF0000"/>
                </a:solidFill>
                <a:effectLst/>
                <a:uLnTx/>
                <a:uFillTx/>
                <a:latin typeface="Perpetua"/>
                <a:ea typeface="宋体" pitchFamily="2" charset="-122"/>
                <a:cs typeface="+mn-cs"/>
              </a:rPr>
              <a:t>地址</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分别传递给了</a:t>
            </a:r>
            <a:r>
              <a:rPr kumimoji="0" lang="zh-CN" altLang="en-US" sz="2400" b="0" i="0" u="none" strike="noStrike" kern="1200" cap="none" spc="0" normalizeH="0" baseline="0" noProof="0" dirty="0">
                <a:ln>
                  <a:noFill/>
                </a:ln>
                <a:solidFill>
                  <a:srgbClr val="FF0000"/>
                </a:solidFill>
                <a:effectLst/>
                <a:uLnTx/>
                <a:uFillTx/>
                <a:latin typeface="Perpetua"/>
                <a:ea typeface="宋体" pitchFamily="2" charset="-122"/>
                <a:cs typeface="+mn-cs"/>
              </a:rPr>
              <a:t>指针</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px,py</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。之后在函数体内一直是对指针</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px,py</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进行操作。也就是对</a:t>
            </a:r>
            <a:r>
              <a:rPr kumimoji="0" lang="en-US" altLang="zh-CN" sz="2400" b="0" i="0" u="none" strike="noStrike" kern="1200" cap="none" spc="0" normalizeH="0" baseline="0" noProof="0" dirty="0" err="1">
                <a:ln>
                  <a:noFill/>
                </a:ln>
                <a:solidFill>
                  <a:prstClr val="black"/>
                </a:solidFill>
                <a:effectLst/>
                <a:uLnTx/>
                <a:uFillTx/>
                <a:latin typeface="Perpetua"/>
                <a:ea typeface="宋体" pitchFamily="2" charset="-122"/>
                <a:cs typeface="+mn-cs"/>
              </a:rPr>
              <a:t>a,b</a:t>
            </a:r>
            <a:r>
              <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rPr>
              <a:t>的地址进行的操作。</a:t>
            </a:r>
            <a:endParaRPr kumimoji="0" lang="zh-CN" altLang="en-US" sz="2400" b="0" i="0" u="none" strike="noStrike" kern="1200" cap="none" spc="0" normalizeH="0" baseline="0" noProof="0" dirty="0">
              <a:ln>
                <a:noFill/>
              </a:ln>
              <a:solidFill>
                <a:prstClr val="black"/>
              </a:solidFill>
              <a:effectLst/>
              <a:uLnTx/>
              <a:uFillTx/>
              <a:latin typeface="Perpetua"/>
              <a:ea typeface="宋体"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00685" y="240348"/>
            <a:ext cx="7772400" cy="1143000"/>
          </a:xfrm>
        </p:spPr>
        <p:txBody>
          <a:bodyPr/>
          <a:lstStyle/>
          <a:p>
            <a:r>
              <a:rPr lang="zh-CN" altLang="en-US" dirty="0">
                <a:solidFill>
                  <a:schemeClr val="tx1"/>
                </a:solidFill>
              </a:rPr>
              <a:t>指针</a:t>
            </a:r>
            <a:r>
              <a:rPr lang="en-US" altLang="zh-CN" dirty="0">
                <a:solidFill>
                  <a:schemeClr val="tx1"/>
                </a:solidFill>
              </a:rPr>
              <a:t>/</a:t>
            </a:r>
            <a:r>
              <a:rPr lang="zh-CN" altLang="en-US" dirty="0">
                <a:solidFill>
                  <a:schemeClr val="tx1"/>
                </a:solidFill>
              </a:rPr>
              <a:t>地址传递</a:t>
            </a:r>
            <a:endParaRPr lang="zh-CN" altLang="en-US" dirty="0">
              <a:solidFill>
                <a:schemeClr val="tx1"/>
              </a:solidFill>
            </a:endParaRPr>
          </a:p>
        </p:txBody>
      </p:sp>
      <p:pic>
        <p:nvPicPr>
          <p:cNvPr id="484354" name="Picture 2"/>
          <p:cNvPicPr>
            <a:picLocks noChangeAspect="1" noChangeArrowheads="1"/>
          </p:cNvPicPr>
          <p:nvPr/>
        </p:nvPicPr>
        <p:blipFill>
          <a:blip r:embed="rId1"/>
          <a:srcRect/>
          <a:stretch>
            <a:fillRect/>
          </a:stretch>
        </p:blipFill>
        <p:spPr bwMode="auto">
          <a:xfrm>
            <a:off x="1356995" y="1802130"/>
            <a:ext cx="6271260" cy="397256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93395" y="160973"/>
            <a:ext cx="7772400" cy="1143000"/>
          </a:xfrm>
        </p:spPr>
        <p:txBody>
          <a:bodyPr>
            <a:normAutofit/>
          </a:bodyPr>
          <a:lstStyle/>
          <a:p>
            <a:r>
              <a:rPr lang="zh-CN" altLang="en-US" dirty="0">
                <a:solidFill>
                  <a:schemeClr val="tx1"/>
                </a:solidFill>
              </a:rPr>
              <a:t>引用传递</a:t>
            </a:r>
            <a:endParaRPr lang="zh-CN" altLang="en-US" dirty="0">
              <a:solidFill>
                <a:schemeClr val="tx1"/>
              </a:solidFill>
            </a:endParaRPr>
          </a:p>
        </p:txBody>
      </p:sp>
      <p:pic>
        <p:nvPicPr>
          <p:cNvPr id="485378" name="Picture 2"/>
          <p:cNvPicPr>
            <a:picLocks noChangeAspect="1" noChangeArrowheads="1"/>
          </p:cNvPicPr>
          <p:nvPr/>
        </p:nvPicPr>
        <p:blipFill>
          <a:blip r:embed="rId1"/>
          <a:srcRect/>
          <a:stretch>
            <a:fillRect/>
          </a:stretch>
        </p:blipFill>
        <p:spPr bwMode="auto">
          <a:xfrm>
            <a:off x="493395" y="1356360"/>
            <a:ext cx="8277225" cy="3877310"/>
          </a:xfrm>
          <a:prstGeom prst="rect">
            <a:avLst/>
          </a:prstGeom>
          <a:noFill/>
          <a:ln w="9525">
            <a:noFill/>
            <a:miter lim="800000"/>
            <a:headEnd/>
            <a:tailEnd/>
          </a:ln>
          <a:effectLst/>
        </p:spPr>
      </p:pic>
      <p:sp>
        <p:nvSpPr>
          <p:cNvPr id="6" name="TextBox 5"/>
          <p:cNvSpPr txBox="1"/>
          <p:nvPr/>
        </p:nvSpPr>
        <p:spPr>
          <a:xfrm>
            <a:off x="285720" y="5286388"/>
            <a:ext cx="8858280" cy="14773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x</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y</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前都有一个 “</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&amp;”</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。有了这个，调用</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Exchg3</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时函数会将</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a</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b </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分别代替了</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x</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y</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了，我们称：</a:t>
            </a:r>
            <a:r>
              <a:rPr kumimoji="0" lang="en-US" altLang="zh-CN" sz="2000" b="1" i="0" u="none" strike="noStrike" kern="1200" cap="none" spc="0" normalizeH="0" baseline="0" noProof="0" dirty="0">
                <a:ln>
                  <a:noFill/>
                </a:ln>
                <a:solidFill>
                  <a:srgbClr val="FF0000"/>
                </a:solidFill>
                <a:effectLst/>
                <a:uLnTx/>
                <a:uFillTx/>
                <a:latin typeface="Perpetua"/>
                <a:ea typeface="宋体" pitchFamily="2" charset="-122"/>
                <a:cs typeface="+mn-cs"/>
              </a:rPr>
              <a:t>x</a:t>
            </a:r>
            <a:r>
              <a:rPr kumimoji="0" lang="zh-CN" altLang="en-US" sz="2000" b="0" i="0" u="none" strike="noStrike" kern="1200" cap="none" spc="0" normalizeH="0" baseline="0" noProof="0" dirty="0">
                <a:ln>
                  <a:noFill/>
                </a:ln>
                <a:solidFill>
                  <a:srgbClr val="FF0000"/>
                </a:solidFill>
                <a:effectLst/>
                <a:uLnTx/>
                <a:uFillTx/>
                <a:latin typeface="Perpetua"/>
                <a:ea typeface="宋体" pitchFamily="2" charset="-122"/>
                <a:cs typeface="+mn-cs"/>
              </a:rPr>
              <a:t>、</a:t>
            </a:r>
            <a:r>
              <a:rPr kumimoji="0" lang="en-US" altLang="zh-CN" sz="2000" b="1" i="0" u="none" strike="noStrike" kern="1200" cap="none" spc="0" normalizeH="0" baseline="0" noProof="0" dirty="0">
                <a:ln>
                  <a:noFill/>
                </a:ln>
                <a:solidFill>
                  <a:srgbClr val="FF0000"/>
                </a:solidFill>
                <a:effectLst/>
                <a:uLnTx/>
                <a:uFillTx/>
                <a:latin typeface="Perpetua"/>
                <a:ea typeface="宋体" pitchFamily="2" charset="-122"/>
                <a:cs typeface="+mn-cs"/>
              </a:rPr>
              <a:t>y</a:t>
            </a:r>
            <a:r>
              <a:rPr kumimoji="0" lang="zh-CN" altLang="en-US" sz="2000" b="0" i="0" u="none" strike="noStrike" kern="1200" cap="none" spc="0" normalizeH="0" baseline="0" noProof="0" dirty="0">
                <a:ln>
                  <a:noFill/>
                </a:ln>
                <a:solidFill>
                  <a:srgbClr val="FF0000"/>
                </a:solidFill>
                <a:effectLst/>
                <a:uLnTx/>
                <a:uFillTx/>
                <a:latin typeface="Perpetua"/>
                <a:ea typeface="宋体" pitchFamily="2" charset="-122"/>
                <a:cs typeface="+mn-cs"/>
              </a:rPr>
              <a:t>分别引用了</a:t>
            </a:r>
            <a:r>
              <a:rPr kumimoji="0" lang="en-US" altLang="zh-CN" sz="2000" b="1" i="0" u="none" strike="noStrike" kern="1200" cap="none" spc="0" normalizeH="0" baseline="0" noProof="0" dirty="0">
                <a:ln>
                  <a:noFill/>
                </a:ln>
                <a:solidFill>
                  <a:srgbClr val="FF0000"/>
                </a:solidFill>
                <a:effectLst/>
                <a:uLnTx/>
                <a:uFillTx/>
                <a:latin typeface="Perpetua"/>
                <a:ea typeface="宋体" pitchFamily="2" charset="-122"/>
                <a:cs typeface="+mn-cs"/>
              </a:rPr>
              <a:t>a</a:t>
            </a:r>
            <a:r>
              <a:rPr kumimoji="0" lang="zh-CN" altLang="en-US" sz="2000" b="0" i="0" u="none" strike="noStrike" kern="1200" cap="none" spc="0" normalizeH="0" baseline="0" noProof="0" dirty="0">
                <a:ln>
                  <a:noFill/>
                </a:ln>
                <a:solidFill>
                  <a:srgbClr val="FF0000"/>
                </a:solidFill>
                <a:effectLst/>
                <a:uLnTx/>
                <a:uFillTx/>
                <a:latin typeface="Perpetua"/>
                <a:ea typeface="宋体" pitchFamily="2" charset="-122"/>
                <a:cs typeface="+mn-cs"/>
              </a:rPr>
              <a:t>、</a:t>
            </a:r>
            <a:r>
              <a:rPr kumimoji="0" lang="en-US" altLang="zh-CN" sz="2000" b="1" i="0" u="none" strike="noStrike" kern="1200" cap="none" spc="0" normalizeH="0" baseline="0" noProof="0" dirty="0">
                <a:ln>
                  <a:noFill/>
                </a:ln>
                <a:solidFill>
                  <a:srgbClr val="FF0000"/>
                </a:solidFill>
                <a:effectLst/>
                <a:uLnTx/>
                <a:uFillTx/>
                <a:latin typeface="Perpetua"/>
                <a:ea typeface="宋体" pitchFamily="2" charset="-122"/>
                <a:cs typeface="+mn-cs"/>
              </a:rPr>
              <a:t>b</a:t>
            </a:r>
            <a:r>
              <a:rPr kumimoji="0" lang="zh-CN" altLang="en-US" sz="2000" b="0" i="0" u="none" strike="noStrike" kern="1200" cap="none" spc="0" normalizeH="0" baseline="0" noProof="0" dirty="0">
                <a:ln>
                  <a:noFill/>
                </a:ln>
                <a:solidFill>
                  <a:srgbClr val="FF0000"/>
                </a:solidFill>
                <a:effectLst/>
                <a:uLnTx/>
                <a:uFillTx/>
                <a:latin typeface="Perpetua"/>
                <a:ea typeface="宋体" pitchFamily="2" charset="-122"/>
                <a:cs typeface="+mn-cs"/>
              </a:rPr>
              <a:t>变量</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。这样函数里操作的其实就是实参</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a</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Perpetua"/>
                <a:ea typeface="宋体" pitchFamily="2" charset="-122"/>
                <a:cs typeface="+mn-cs"/>
              </a:rPr>
              <a:t>b</a:t>
            </a:r>
            <a:r>
              <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rPr>
              <a:t>本身了，因此函数的值可在函数里被修改</a:t>
            </a:r>
            <a:endParaRPr kumimoji="0" lang="zh-CN" altLang="en-US" sz="2000" b="0" i="0" u="none" strike="noStrike" kern="1200" cap="none" spc="0" normalizeH="0" baseline="0" noProof="0" dirty="0">
              <a:ln>
                <a:noFill/>
              </a:ln>
              <a:solidFill>
                <a:prstClr val="black"/>
              </a:solidFill>
              <a:effectLst/>
              <a:uLnTx/>
              <a:uFillTx/>
              <a:latin typeface="Perpetua"/>
              <a:ea typeface="宋体" pitchFamily="2"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93395" y="160973"/>
            <a:ext cx="7772400" cy="1143000"/>
          </a:xfrm>
        </p:spPr>
        <p:txBody>
          <a:bodyPr>
            <a:normAutofit/>
          </a:bodyPr>
          <a:lstStyle/>
          <a:p>
            <a:r>
              <a:rPr lang="en-US" altLang="zh-CN" dirty="0">
                <a:solidFill>
                  <a:schemeClr val="tx1"/>
                </a:solidFill>
              </a:rPr>
              <a:t>C++ </a:t>
            </a:r>
            <a:r>
              <a:rPr dirty="0">
                <a:solidFill>
                  <a:schemeClr val="tx1"/>
                </a:solidFill>
              </a:rPr>
              <a:t>命名空间</a:t>
            </a:r>
            <a:endParaRPr dirty="0">
              <a:solidFill>
                <a:schemeClr val="tx1"/>
              </a:solidFill>
            </a:endParaRPr>
          </a:p>
        </p:txBody>
      </p:sp>
      <p:sp>
        <p:nvSpPr>
          <p:cNvPr id="4" name="文本框 3"/>
          <p:cNvSpPr txBox="1"/>
          <p:nvPr/>
        </p:nvSpPr>
        <p:spPr>
          <a:xfrm>
            <a:off x="300990" y="2028825"/>
            <a:ext cx="3721100" cy="3784600"/>
          </a:xfrm>
          <a:prstGeom prst="rect">
            <a:avLst/>
          </a:prstGeom>
          <a:noFill/>
        </p:spPr>
        <p:txBody>
          <a:bodyPr wrap="square" rtlCol="0" anchor="t">
            <a:spAutoFit/>
          </a:bodyPr>
          <a:p>
            <a:pPr>
              <a:lnSpc>
                <a:spcPct val="150000"/>
              </a:lnSpc>
            </a:pPr>
            <a:r>
              <a:rPr lang="zh-CN" altLang="en-US" sz="2000"/>
              <a:t>随着项目规模的扩大，可能在</a:t>
            </a:r>
            <a:r>
              <a:rPr lang="zh-CN" altLang="en-US" sz="2000">
                <a:solidFill>
                  <a:schemeClr val="accent1"/>
                </a:solidFill>
                <a:effectLst>
                  <a:outerShdw blurRad="38100" dist="25400" dir="5400000" algn="ctr" rotWithShape="0">
                    <a:srgbClr val="6E747A">
                      <a:alpha val="43000"/>
                    </a:srgbClr>
                  </a:outerShdw>
                </a:effectLst>
              </a:rPr>
              <a:t>不同的库中可能存在名字相同的</a:t>
            </a:r>
            <a:r>
              <a:rPr lang="zh-CN" altLang="en-US" sz="2000">
                <a:solidFill>
                  <a:schemeClr val="accent1"/>
                </a:solidFill>
                <a:effectLst>
                  <a:outerShdw blurRad="38100" dist="25400" dir="5400000" algn="ctr" rotWithShape="0">
                    <a:srgbClr val="6E747A">
                      <a:alpha val="43000"/>
                    </a:srgbClr>
                  </a:outerShdw>
                </a:effectLst>
                <a:sym typeface="+mn-ea"/>
              </a:rPr>
              <a:t>函数、类、变量</a:t>
            </a:r>
            <a:r>
              <a:rPr lang="zh-CN" altLang="en-US" sz="2000">
                <a:sym typeface="+mn-ea"/>
              </a:rPr>
              <a:t>等。</a:t>
            </a:r>
            <a:endParaRPr lang="zh-CN" altLang="en-US" sz="2000"/>
          </a:p>
          <a:p>
            <a:pPr>
              <a:lnSpc>
                <a:spcPct val="150000"/>
              </a:lnSpc>
            </a:pPr>
            <a:r>
              <a:rPr lang="zh-CN" altLang="en-US" sz="2000"/>
              <a:t>为了解决这一问题，</a:t>
            </a:r>
            <a:r>
              <a:rPr lang="en-US" altLang="zh-CN" sz="2000"/>
              <a:t>C++</a:t>
            </a:r>
            <a:r>
              <a:rPr lang="zh-CN" altLang="en-US" sz="2000"/>
              <a:t>引入了</a:t>
            </a:r>
            <a:r>
              <a:rPr lang="zh-CN" altLang="en-US" sz="2000">
                <a:sym typeface="+mn-ea"/>
              </a:rPr>
              <a:t>命名空间（</a:t>
            </a:r>
            <a:r>
              <a:rPr lang="en-US" altLang="zh-CN" sz="2000">
                <a:sym typeface="+mn-ea"/>
              </a:rPr>
              <a:t>namespace</a:t>
            </a:r>
            <a:r>
              <a:rPr lang="zh-CN" altLang="en-US" sz="2000">
                <a:sym typeface="+mn-ea"/>
              </a:rPr>
              <a:t>）的概念，</a:t>
            </a:r>
            <a:r>
              <a:rPr lang="zh-CN" altLang="en-US" sz="2000"/>
              <a:t>它可作为附加信息来区分不同库中相同名称的函数、类、变量等。</a:t>
            </a:r>
            <a:endParaRPr lang="zh-CN" altLang="en-US" sz="2000"/>
          </a:p>
        </p:txBody>
      </p:sp>
      <p:sp>
        <p:nvSpPr>
          <p:cNvPr id="5" name="文本框 4"/>
          <p:cNvSpPr txBox="1"/>
          <p:nvPr/>
        </p:nvSpPr>
        <p:spPr>
          <a:xfrm>
            <a:off x="300990" y="1360805"/>
            <a:ext cx="4017645" cy="922020"/>
          </a:xfrm>
          <a:prstGeom prst="rect">
            <a:avLst/>
          </a:prstGeom>
          <a:noFill/>
        </p:spPr>
        <p:txBody>
          <a:bodyPr wrap="square" rtlCol="0" anchor="t">
            <a:spAutoFit/>
          </a:bodyPr>
          <a:p>
            <a:r>
              <a:rPr lang="zh-CN" altLang="en-US">
                <a:hlinkClick r:id="rId1" action="ppaction://hlinkfile"/>
              </a:rPr>
              <a:t>https://www.runoob.com/cplusplus/cpp-namespaces.html</a:t>
            </a:r>
            <a:endParaRPr lang="zh-CN" altLang="en-US"/>
          </a:p>
          <a:p>
            <a:endParaRPr lang="zh-CN" altLang="en-US"/>
          </a:p>
        </p:txBody>
      </p:sp>
      <p:pic>
        <p:nvPicPr>
          <p:cNvPr id="6" name="图片 5"/>
          <p:cNvPicPr>
            <a:picLocks noChangeAspect="1"/>
          </p:cNvPicPr>
          <p:nvPr/>
        </p:nvPicPr>
        <p:blipFill>
          <a:blip r:embed="rId2"/>
          <a:stretch>
            <a:fillRect/>
          </a:stretch>
        </p:blipFill>
        <p:spPr>
          <a:xfrm>
            <a:off x="4318635" y="591820"/>
            <a:ext cx="4441825" cy="58343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93395" y="160973"/>
            <a:ext cx="7772400" cy="1143000"/>
          </a:xfrm>
        </p:spPr>
        <p:txBody>
          <a:bodyPr>
            <a:normAutofit/>
          </a:bodyPr>
          <a:lstStyle/>
          <a:p>
            <a:r>
              <a:rPr lang="en-US" altLang="zh-CN" dirty="0">
                <a:solidFill>
                  <a:schemeClr val="tx1"/>
                </a:solidFill>
              </a:rPr>
              <a:t>C++ </a:t>
            </a:r>
            <a:r>
              <a:rPr lang="zh-CN" altLang="en-US" dirty="0">
                <a:solidFill>
                  <a:schemeClr val="tx1"/>
                </a:solidFill>
              </a:rPr>
              <a:t>标准输入输出流（ci</a:t>
            </a:r>
            <a:r>
              <a:rPr lang="en-US" altLang="zh-CN" dirty="0">
                <a:solidFill>
                  <a:schemeClr val="tx1"/>
                </a:solidFill>
              </a:rPr>
              <a:t>n/cout)</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95250" y="1787525"/>
            <a:ext cx="4729480" cy="3468370"/>
          </a:xfrm>
          <a:prstGeom prst="rect">
            <a:avLst/>
          </a:prstGeom>
        </p:spPr>
      </p:pic>
      <p:sp>
        <p:nvSpPr>
          <p:cNvPr id="3" name="文本框 2"/>
          <p:cNvSpPr txBox="1"/>
          <p:nvPr/>
        </p:nvSpPr>
        <p:spPr>
          <a:xfrm>
            <a:off x="4916170" y="1932940"/>
            <a:ext cx="4057015" cy="3322955"/>
          </a:xfrm>
          <a:prstGeom prst="rect">
            <a:avLst/>
          </a:prstGeom>
          <a:noFill/>
        </p:spPr>
        <p:txBody>
          <a:bodyPr wrap="square" rtlCol="0" anchor="t">
            <a:spAutoFit/>
          </a:bodyPr>
          <a:p>
            <a:pPr>
              <a:lnSpc>
                <a:spcPct val="150000"/>
              </a:lnSpc>
            </a:pPr>
            <a:r>
              <a:rPr lang="zh-CN" altLang="en-US" sz="2000"/>
              <a:t>运行结果如下（↙表示按回车键）：</a:t>
            </a:r>
            <a:endParaRPr lang="zh-CN" altLang="en-US" sz="2000"/>
          </a:p>
          <a:p>
            <a:pPr>
              <a:lnSpc>
                <a:spcPct val="150000"/>
              </a:lnSpc>
            </a:pPr>
            <a:r>
              <a:rPr lang="zh-CN" altLang="en-US" sz="2000"/>
              <a:t>Please input an int number:</a:t>
            </a:r>
            <a:endParaRPr lang="zh-CN" altLang="en-US" sz="2000"/>
          </a:p>
          <a:p>
            <a:pPr>
              <a:lnSpc>
                <a:spcPct val="150000"/>
              </a:lnSpc>
            </a:pPr>
            <a:r>
              <a:rPr lang="zh-CN" altLang="en-US" sz="2000"/>
              <a:t>8↙</a:t>
            </a:r>
            <a:endParaRPr lang="zh-CN" altLang="en-US" sz="2000"/>
          </a:p>
          <a:p>
            <a:pPr>
              <a:lnSpc>
                <a:spcPct val="150000"/>
              </a:lnSpc>
            </a:pPr>
            <a:r>
              <a:rPr lang="zh-CN" altLang="en-US" sz="2000"/>
              <a:t>The int number is x= 8</a:t>
            </a:r>
            <a:endParaRPr lang="zh-CN" altLang="en-US" sz="2000"/>
          </a:p>
          <a:p>
            <a:pPr>
              <a:lnSpc>
                <a:spcPct val="150000"/>
              </a:lnSpc>
            </a:pPr>
            <a:r>
              <a:rPr lang="zh-CN" altLang="en-US" sz="2000"/>
              <a:t>Please input a float number:</a:t>
            </a:r>
            <a:endParaRPr lang="zh-CN" altLang="en-US" sz="2000"/>
          </a:p>
          <a:p>
            <a:pPr>
              <a:lnSpc>
                <a:spcPct val="150000"/>
              </a:lnSpc>
            </a:pPr>
            <a:r>
              <a:rPr lang="zh-CN" altLang="en-US" sz="2000"/>
              <a:t>7.4↙</a:t>
            </a:r>
            <a:endParaRPr lang="zh-CN" altLang="en-US" sz="2000"/>
          </a:p>
          <a:p>
            <a:pPr>
              <a:lnSpc>
                <a:spcPct val="150000"/>
              </a:lnSpc>
            </a:pPr>
            <a:r>
              <a:rPr lang="zh-CN" altLang="en-US" sz="2000"/>
              <a:t>The float number is y= 7.4</a:t>
            </a:r>
            <a:endParaRPr lang="zh-CN" altLang="en-US" sz="2000"/>
          </a:p>
        </p:txBody>
      </p:sp>
      <p:sp>
        <p:nvSpPr>
          <p:cNvPr id="5" name="文本框 4"/>
          <p:cNvSpPr txBox="1"/>
          <p:nvPr/>
        </p:nvSpPr>
        <p:spPr>
          <a:xfrm>
            <a:off x="412115" y="5255895"/>
            <a:ext cx="8196580" cy="1014730"/>
          </a:xfrm>
          <a:prstGeom prst="rect">
            <a:avLst/>
          </a:prstGeom>
          <a:noFill/>
        </p:spPr>
        <p:txBody>
          <a:bodyPr wrap="square" rtlCol="0" anchor="t">
            <a:spAutoFit/>
          </a:bodyPr>
          <a:p>
            <a:pPr>
              <a:lnSpc>
                <a:spcPct val="150000"/>
              </a:lnSpc>
            </a:pPr>
            <a:r>
              <a:rPr lang="zh-CN" altLang="en-US" sz="2000"/>
              <a:t>C++ 编译器</a:t>
            </a:r>
            <a:r>
              <a:rPr lang="zh-CN" altLang="en-US" sz="2000">
                <a:solidFill>
                  <a:schemeClr val="accent1"/>
                </a:solidFill>
                <a:effectLst>
                  <a:outerShdw blurRad="38100" dist="25400" dir="5400000" algn="ctr" rotWithShape="0">
                    <a:srgbClr val="6E747A">
                      <a:alpha val="43000"/>
                    </a:srgbClr>
                  </a:outerShdw>
                </a:effectLst>
              </a:rPr>
              <a:t>根据</a:t>
            </a:r>
            <a:r>
              <a:rPr lang="zh-CN" altLang="en-US" sz="2000"/>
              <a:t>要输入</a:t>
            </a:r>
            <a:r>
              <a:rPr lang="en-US" altLang="zh-CN" sz="2000"/>
              <a:t>/</a:t>
            </a:r>
            <a:r>
              <a:rPr lang="zh-CN" altLang="en-US" sz="2000"/>
              <a:t>输出值的</a:t>
            </a:r>
            <a:r>
              <a:rPr lang="zh-CN" altLang="en-US" sz="2000">
                <a:solidFill>
                  <a:schemeClr val="accent1"/>
                </a:solidFill>
                <a:effectLst>
                  <a:outerShdw blurRad="38100" dist="25400" dir="5400000" algn="ctr" rotWithShape="0">
                    <a:srgbClr val="6E747A">
                      <a:alpha val="43000"/>
                    </a:srgbClr>
                  </a:outerShdw>
                </a:effectLst>
              </a:rPr>
              <a:t>数据类型</a:t>
            </a:r>
            <a:r>
              <a:rPr lang="zh-CN" altLang="en-US" sz="2000"/>
              <a:t>，</a:t>
            </a:r>
            <a:r>
              <a:rPr lang="zh-CN" altLang="en-US" sz="2000">
                <a:solidFill>
                  <a:schemeClr val="accent1"/>
                </a:solidFill>
                <a:effectLst>
                  <a:outerShdw blurRad="38100" dist="25400" dir="5400000" algn="ctr" rotWithShape="0">
                    <a:srgbClr val="6E747A">
                      <a:alpha val="43000"/>
                    </a:srgbClr>
                  </a:outerShdw>
                </a:effectLst>
              </a:rPr>
              <a:t>选择合适的流提取</a:t>
            </a:r>
            <a:r>
              <a:rPr lang="en-US" altLang="zh-CN" sz="2000">
                <a:solidFill>
                  <a:schemeClr val="accent1"/>
                </a:solidFill>
                <a:effectLst>
                  <a:outerShdw blurRad="38100" dist="25400" dir="5400000" algn="ctr" rotWithShape="0">
                    <a:srgbClr val="6E747A">
                      <a:alpha val="43000"/>
                    </a:srgbClr>
                  </a:outerShdw>
                </a:effectLst>
              </a:rPr>
              <a:t>/</a:t>
            </a:r>
            <a:r>
              <a:rPr lang="zh-CN" altLang="en-US" sz="2000">
                <a:solidFill>
                  <a:schemeClr val="accent1"/>
                </a:solidFill>
                <a:effectLst>
                  <a:outerShdw blurRad="38100" dist="25400" dir="5400000" algn="ctr" rotWithShape="0">
                    <a:srgbClr val="6E747A">
                      <a:alpha val="43000"/>
                    </a:srgbClr>
                  </a:outerShdw>
                </a:effectLst>
              </a:rPr>
              <a:t>流插入运算符</a:t>
            </a:r>
            <a:r>
              <a:rPr lang="zh-CN" altLang="en-US" sz="2000"/>
              <a:t>来提取值</a:t>
            </a:r>
            <a:r>
              <a:rPr lang="en-US" altLang="zh-CN" sz="2000"/>
              <a:t>/</a:t>
            </a:r>
            <a:r>
              <a:rPr lang="zh-CN" altLang="en-US" sz="2000"/>
              <a:t>输出值。</a:t>
            </a:r>
            <a:endParaRPr lang="zh-CN" altLang="en-US" sz="2000"/>
          </a:p>
        </p:txBody>
      </p:sp>
      <p:sp>
        <p:nvSpPr>
          <p:cNvPr id="7" name="文本框 6"/>
          <p:cNvSpPr txBox="1"/>
          <p:nvPr/>
        </p:nvSpPr>
        <p:spPr>
          <a:xfrm>
            <a:off x="493395" y="1304290"/>
            <a:ext cx="7447280" cy="368300"/>
          </a:xfrm>
          <a:prstGeom prst="rect">
            <a:avLst/>
          </a:prstGeom>
          <a:noFill/>
        </p:spPr>
        <p:txBody>
          <a:bodyPr wrap="square" rtlCol="0" anchor="t">
            <a:spAutoFit/>
          </a:bodyPr>
          <a:p>
            <a:r>
              <a:rPr lang="zh-CN" altLang="en-US">
                <a:hlinkClick r:id="rId2" action="ppaction://hlinkfile"/>
              </a:rPr>
              <a:t>https://www.runoob.com/cplusplus/cpp-basic-input-output.html</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1.5 </a:t>
            </a:r>
            <a:r>
              <a:rPr lang="zh-CN" altLang="en-US" dirty="0">
                <a:solidFill>
                  <a:schemeClr val="tx1"/>
                </a:solidFill>
              </a:rPr>
              <a:t>本章知识点小结</a:t>
            </a:r>
            <a:endParaRPr lang="zh-CN" altLang="en-US" dirty="0">
              <a:solidFill>
                <a:schemeClr val="tx1"/>
              </a:solidFill>
            </a:endParaRPr>
          </a:p>
        </p:txBody>
      </p:sp>
      <p:sp>
        <p:nvSpPr>
          <p:cNvPr id="3" name="内容占位符 2"/>
          <p:cNvSpPr>
            <a:spLocks noGrp="1"/>
          </p:cNvSpPr>
          <p:nvPr>
            <p:ph sz="quarter" idx="1"/>
          </p:nvPr>
        </p:nvSpPr>
        <p:spPr/>
        <p:txBody>
          <a:bodyPr>
            <a:noAutofit/>
          </a:bodyPr>
          <a:lstStyle/>
          <a:p>
            <a:pPr>
              <a:lnSpc>
                <a:spcPct val="150000"/>
              </a:lnSpc>
            </a:pPr>
            <a:r>
              <a:rPr lang="zh-CN" altLang="en-US" sz="2000" dirty="0"/>
              <a:t>数据结构</a:t>
            </a:r>
            <a:endParaRPr lang="en-US" altLang="zh-CN" sz="2000" dirty="0"/>
          </a:p>
          <a:p>
            <a:pPr>
              <a:lnSpc>
                <a:spcPct val="150000"/>
              </a:lnSpc>
            </a:pPr>
            <a:r>
              <a:rPr lang="zh-CN" altLang="en-US" sz="2000" dirty="0"/>
              <a:t>数据类型</a:t>
            </a:r>
            <a:endParaRPr lang="en-US" altLang="zh-CN" sz="2000" dirty="0"/>
          </a:p>
          <a:p>
            <a:pPr>
              <a:lnSpc>
                <a:spcPct val="150000"/>
              </a:lnSpc>
            </a:pPr>
            <a:r>
              <a:rPr lang="zh-CN" altLang="en-US" sz="2000" dirty="0"/>
              <a:t>抽象数据类型</a:t>
            </a:r>
            <a:endParaRPr lang="en-US" altLang="zh-CN" sz="2000" dirty="0"/>
          </a:p>
          <a:p>
            <a:pPr>
              <a:lnSpc>
                <a:spcPct val="150000"/>
              </a:lnSpc>
            </a:pPr>
            <a:r>
              <a:rPr lang="zh-CN" altLang="en-US" sz="2000" dirty="0"/>
              <a:t>数据结构的存储结构</a:t>
            </a:r>
            <a:endParaRPr lang="en-US" altLang="zh-CN" sz="2000" dirty="0"/>
          </a:p>
          <a:p>
            <a:pPr>
              <a:lnSpc>
                <a:spcPct val="150000"/>
              </a:lnSpc>
            </a:pPr>
            <a:r>
              <a:rPr lang="zh-CN" altLang="en-US" sz="2000" dirty="0"/>
              <a:t>算法的概念及特性</a:t>
            </a:r>
            <a:endParaRPr lang="en-US" altLang="zh-CN" sz="2000" dirty="0"/>
          </a:p>
          <a:p>
            <a:pPr>
              <a:lnSpc>
                <a:spcPct val="150000"/>
              </a:lnSpc>
            </a:pPr>
            <a:r>
              <a:rPr lang="zh-CN" altLang="en-US" sz="2000" dirty="0"/>
              <a:t>算法的设计要求</a:t>
            </a:r>
            <a:endParaRPr lang="en-US" altLang="zh-CN" sz="2000" dirty="0"/>
          </a:p>
          <a:p>
            <a:pPr>
              <a:lnSpc>
                <a:spcPct val="150000"/>
              </a:lnSpc>
            </a:pPr>
            <a:r>
              <a:rPr lang="zh-CN" altLang="en-US" sz="2000" dirty="0"/>
              <a:t>算法描述</a:t>
            </a:r>
            <a:endParaRPr lang="en-US" altLang="zh-CN" sz="2000" dirty="0"/>
          </a:p>
          <a:p>
            <a:pPr>
              <a:lnSpc>
                <a:spcPct val="150000"/>
              </a:lnSpc>
            </a:pPr>
            <a:r>
              <a:rPr lang="zh-CN" altLang="en-US" sz="2000" dirty="0"/>
              <a:t>算法的时间复杂度</a:t>
            </a:r>
            <a:endParaRPr lang="en-US" altLang="zh-CN" sz="2000" dirty="0"/>
          </a:p>
          <a:p>
            <a:pPr>
              <a:lnSpc>
                <a:spcPct val="150000"/>
              </a:lnSpc>
            </a:pPr>
            <a:r>
              <a:rPr lang="zh-CN" altLang="en-US" sz="2000" dirty="0"/>
              <a:t>算法的空间复杂度</a:t>
            </a:r>
            <a:endParaRPr lang="en-US" altLang="zh-C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https://www.runoob.com/wp-content/uploads/2014/01/2243690-9cd9c896e0d512ed.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188640"/>
            <a:ext cx="6696744" cy="6363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UNIT_TABLE_BEAUTIFY" val="smartTable{0d22717c-08f2-4a07-9d37-ad2d4ba2a963}"/>
  <p:tag name="TABLE_ENDDRAG_ORIGIN_RECT" val="590*205"/>
  <p:tag name="TABLE_ENDDRAG_RECT" val="54*294*590*2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10694</Words>
  <Application>WPS 演示</Application>
  <PresentationFormat>全屏显示(4:3)</PresentationFormat>
  <Paragraphs>1178</Paragraphs>
  <Slides>85</Slides>
  <Notes>0</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3</vt:i4>
      </vt:variant>
      <vt:variant>
        <vt:lpstr>幻灯片标题</vt:lpstr>
      </vt:variant>
      <vt:variant>
        <vt:i4>85</vt:i4>
      </vt:variant>
    </vt:vector>
  </HeadingPairs>
  <TitlesOfParts>
    <vt:vector size="117" baseType="lpstr">
      <vt:lpstr>Arial</vt:lpstr>
      <vt:lpstr>方正书宋_GBK</vt:lpstr>
      <vt:lpstr>Wingdings</vt:lpstr>
      <vt:lpstr>Wingdings 2</vt:lpstr>
      <vt:lpstr>楷体_GB2312</vt:lpstr>
      <vt:lpstr>汉仪楷体简</vt:lpstr>
      <vt:lpstr>宋体</vt:lpstr>
      <vt:lpstr>华文行楷</vt:lpstr>
      <vt:lpstr>Times New Roman</vt:lpstr>
      <vt:lpstr>汉仪书宋二KW</vt:lpstr>
      <vt:lpstr>Times New Roman</vt:lpstr>
      <vt:lpstr>仿宋_GB2312</vt:lpstr>
      <vt:lpstr>Verdana</vt:lpstr>
      <vt:lpstr>隶书</vt:lpstr>
      <vt:lpstr>Perpetua</vt:lpstr>
      <vt:lpstr>Thonburi</vt:lpstr>
      <vt:lpstr>幼圆</vt:lpstr>
      <vt:lpstr>苹方-简</vt:lpstr>
      <vt:lpstr>Franklin Gothic Book</vt:lpstr>
      <vt:lpstr>微软雅黑</vt:lpstr>
      <vt:lpstr>汉仪旗黑</vt:lpstr>
      <vt:lpstr>宋体</vt:lpstr>
      <vt:lpstr>Arial Unicode MS</vt:lpstr>
      <vt:lpstr>Calibri</vt:lpstr>
      <vt:lpstr>Helvetica Neue</vt:lpstr>
      <vt:lpstr>行楷-简</vt:lpstr>
      <vt:lpstr>方正仿宋_GBK</vt:lpstr>
      <vt:lpstr>报隶-简</vt:lpstr>
      <vt:lpstr>平衡</vt:lpstr>
      <vt:lpstr>Equation.3</vt:lpstr>
      <vt:lpstr>Equation.3</vt:lpstr>
      <vt:lpstr>Equation.3</vt:lpstr>
      <vt:lpstr>数据结构</vt:lpstr>
      <vt:lpstr>第1章 绪论</vt:lpstr>
      <vt:lpstr>1.1 引言</vt:lpstr>
      <vt:lpstr>1.1 引言</vt:lpstr>
      <vt:lpstr>1.1 引言</vt:lpstr>
      <vt:lpstr>1.1 引言</vt:lpstr>
      <vt:lpstr>1.1 引言</vt:lpstr>
      <vt:lpstr>1.1 引言</vt:lpstr>
      <vt:lpstr>PowerPoint 演示文稿</vt:lpstr>
      <vt:lpstr>计算机中如何表示/存储和操作？</vt:lpstr>
      <vt:lpstr>计算机中如何表示/存储和操作？</vt:lpstr>
      <vt:lpstr>计算机中如何表示/存储和操作？</vt:lpstr>
      <vt:lpstr>计算机中如何表示/存储和操作？</vt:lpstr>
      <vt:lpstr>计算机中如何表示/存储和操作？</vt:lpstr>
      <vt:lpstr>PowerPoint 演示文稿</vt:lpstr>
      <vt:lpstr>1.2 基本概念和术语</vt:lpstr>
      <vt:lpstr>PowerPoint 演示文稿</vt:lpstr>
      <vt:lpstr>1.2 基本概念和术语</vt:lpstr>
      <vt:lpstr>PowerPoint 演示文稿</vt:lpstr>
      <vt:lpstr>PowerPoint 演示文稿</vt:lpstr>
      <vt:lpstr>PowerPoint 演示文稿</vt:lpstr>
      <vt:lpstr>数据存储方式的两种常用结构</vt:lpstr>
      <vt:lpstr>PowerPoint 演示文稿</vt:lpstr>
      <vt:lpstr>1.2 基本概念和术语</vt:lpstr>
      <vt:lpstr>1.2 基本概念和术语</vt:lpstr>
      <vt:lpstr>1.2 基本概念和术语</vt:lpstr>
      <vt:lpstr>1.2 基本概念和术语</vt:lpstr>
      <vt:lpstr>1.2 基本概念和术语</vt:lpstr>
      <vt:lpstr>1.2 基本概念和术语</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PowerPoint 演示文稿</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1.3 算法和算法分析</vt:lpstr>
      <vt:lpstr>最大子序列和问题</vt:lpstr>
      <vt:lpstr>算法1：穷举法</vt:lpstr>
      <vt:lpstr>算法2：穷举法--改进</vt:lpstr>
      <vt:lpstr>算法3：递归-分治法</vt:lpstr>
      <vt:lpstr>算法4：完美的联机算法</vt:lpstr>
      <vt:lpstr>PowerPoint 演示文稿</vt:lpstr>
      <vt:lpstr>PowerPoint 演示文稿</vt:lpstr>
      <vt:lpstr>PowerPoint 演示文稿</vt:lpstr>
      <vt:lpstr>PowerPoint 演示文稿</vt:lpstr>
      <vt:lpstr>PowerPoint 演示文稿</vt:lpstr>
      <vt:lpstr>1.4 C语言相关知识</vt:lpstr>
      <vt:lpstr>1.4 C语言相关知识</vt:lpstr>
      <vt:lpstr>数组</vt:lpstr>
      <vt:lpstr>结构定义的一般形式</vt:lpstr>
      <vt:lpstr>结构定义的一般形式</vt:lpstr>
      <vt:lpstr>结构</vt:lpstr>
      <vt:lpstr>typedef（定义别名）：</vt:lpstr>
      <vt:lpstr>结构</vt:lpstr>
      <vt:lpstr>结构指针</vt:lpstr>
      <vt:lpstr>结构指针</vt:lpstr>
      <vt:lpstr>1.4 C语言相关知识</vt:lpstr>
      <vt:lpstr>PowerPoint 演示文稿</vt:lpstr>
      <vt:lpstr>参数传递</vt:lpstr>
      <vt:lpstr>值传递</vt:lpstr>
      <vt:lpstr>指针/地址传递</vt:lpstr>
      <vt:lpstr>指针/地址传递</vt:lpstr>
      <vt:lpstr>引用传递</vt:lpstr>
      <vt:lpstr>C++ 命名空间</vt:lpstr>
      <vt:lpstr>C++ 标准输入输出流（cin/cout)</vt:lpstr>
      <vt:lpstr>1.5 本章知识点小结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wzl</dc:creator>
  <cp:lastModifiedBy>wzl</cp:lastModifiedBy>
  <cp:revision>421</cp:revision>
  <dcterms:created xsi:type="dcterms:W3CDTF">2021-09-23T12:36:21Z</dcterms:created>
  <dcterms:modified xsi:type="dcterms:W3CDTF">2021-09-23T12:36:21Z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